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2C_E2B9A28D.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34"/>
  </p:notesMasterIdLst>
  <p:sldIdLst>
    <p:sldId id="256" r:id="rId4"/>
    <p:sldId id="298" r:id="rId5"/>
    <p:sldId id="313" r:id="rId6"/>
    <p:sldId id="315" r:id="rId7"/>
    <p:sldId id="272" r:id="rId8"/>
    <p:sldId id="275" r:id="rId9"/>
    <p:sldId id="314" r:id="rId10"/>
    <p:sldId id="299" r:id="rId11"/>
    <p:sldId id="310" r:id="rId12"/>
    <p:sldId id="276" r:id="rId13"/>
    <p:sldId id="277" r:id="rId14"/>
    <p:sldId id="279" r:id="rId15"/>
    <p:sldId id="312" r:id="rId16"/>
    <p:sldId id="302" r:id="rId17"/>
    <p:sldId id="321" r:id="rId18"/>
    <p:sldId id="311" r:id="rId19"/>
    <p:sldId id="300" r:id="rId20"/>
    <p:sldId id="320" r:id="rId21"/>
    <p:sldId id="281" r:id="rId22"/>
    <p:sldId id="294" r:id="rId23"/>
    <p:sldId id="319" r:id="rId24"/>
    <p:sldId id="282" r:id="rId25"/>
    <p:sldId id="262" r:id="rId26"/>
    <p:sldId id="323" r:id="rId27"/>
    <p:sldId id="283" r:id="rId28"/>
    <p:sldId id="268" r:id="rId29"/>
    <p:sldId id="288" r:id="rId30"/>
    <p:sldId id="290" r:id="rId31"/>
    <p:sldId id="296" r:id="rId32"/>
    <p:sldId id="31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55251E-71E0-0C93-C428-3B5AD17936D7}" name="Maier, John Stewart" initials="MS" userId="S::jsmaier@pitt.edu::7d8396cf-760c-4da5-aafa-479036d08d44" providerId="AD"/>
  <p188:author id="{DCB51843-B390-6ED4-02A0-1888F782C40F}" name="Chen, Nathalie" initials="CN" userId="S::nac142@pitt.edu::ed282349-faef-4488-93e9-392fcd570d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D63C5-35D4-4815-AD55-2474600B53FA}" v="25" dt="2023-03-28T19:39:36.775"/>
    <p1510:client id="{05CEC06C-C8C7-4BDE-86F3-B9E2ADB87090}" v="565" dt="2023-03-28T19:53:57.119"/>
    <p1510:client id="{07C8B83D-58E7-4491-B17C-5DFCAF7FA357}" v="271" dt="2023-03-30T10:25:23.186"/>
    <p1510:client id="{08723CEE-A80F-4B04-9F34-11CFCC5038DB}" v="134" dt="2023-04-03T14:26:32.076"/>
    <p1510:client id="{0ABB41C5-1114-4D53-872C-8858747FAD98}" v="5" dt="2023-03-29T12:52:29.186"/>
    <p1510:client id="{0C5E330D-0D83-43E0-9070-9B141382F779}" v="43" dt="2023-04-03T12:18:56.922"/>
    <p1510:client id="{129F2DB2-3595-4A64-9426-12412DEE14C1}" v="121" dt="2023-03-27T18:55:06.124"/>
    <p1510:client id="{1D30F53F-468F-A2AB-2316-D0506767C496}" v="9" dt="2023-03-29T00:14:54.568"/>
    <p1510:client id="{1DDC82C2-5B27-5A10-B45C-C9EBFD8C7A8A}" v="319" dt="2023-03-29T00:00:04.905"/>
    <p1510:client id="{26721295-0702-4ED1-A6E3-15B9681AA844}" v="22" dt="2023-03-28T23:52:34.910"/>
    <p1510:client id="{32794901-B7F8-35D7-00E5-38472331D683}" v="2" dt="2023-03-29T23:32:43.434"/>
    <p1510:client id="{356166E1-6E5D-4F98-AC5F-56E559C83414}" v="36" dt="2023-03-28T23:44:24.629"/>
    <p1510:client id="{36C04E6C-6DA6-0FD4-5DFD-AB5B81AB414D}" v="143" dt="2023-03-31T20:01:33.898"/>
    <p1510:client id="{3710C5CA-8480-457C-9C93-BA087AA1B23C}" v="103" dt="2023-03-31T18:33:10.353"/>
    <p1510:client id="{3DFC6A19-CDEB-4664-840C-936841AAFE54}" v="67" dt="2023-03-28T18:10:26.395"/>
    <p1510:client id="{4C001F71-475B-405A-A65B-43EA76AFED19}" v="287" dt="2023-03-27T18:39:33.329"/>
    <p1510:client id="{4C47CC13-DA1E-E5C5-4890-10BD0CD989DE}" v="17" dt="2023-03-29T13:20:41.819"/>
    <p1510:client id="{533A3FB0-4B41-4BAC-9C96-0E084D5874D9}" v="3" dt="2023-03-29T17:23:59.601"/>
    <p1510:client id="{58A24BFA-0AAA-0329-24B1-B1240D51C6CD}" v="13" dt="2023-03-29T00:06:07.347"/>
    <p1510:client id="{5E9412E0-8914-40E6-91E6-B08BA3524E5B}" v="6" dt="2023-04-03T14:55:28.402"/>
    <p1510:client id="{663AA3E5-D244-422E-9FA9-28F5823CEEDB}" v="145" dt="2023-04-03T12:06:22.629"/>
    <p1510:client id="{6A68DE02-4330-EB00-950B-37FC1C155550}" v="30" dt="2023-03-29T13:24:39.714"/>
    <p1510:client id="{6D5651A8-880B-455F-8274-0DA58D9985B5}" v="8" dt="2023-03-31T19:12:40.906"/>
    <p1510:client id="{704535A8-7CD8-2293-9EEE-9FF698590241}" v="45" dt="2023-03-28T20:15:52.018"/>
    <p1510:client id="{7435F7EB-A514-BEF6-FEFB-0111A14C2455}" v="2" dt="2023-03-29T00:08:47.062"/>
    <p1510:client id="{7467B212-F52E-425A-8146-AFD28A2DD458}" v="1" dt="2023-04-03T19:37:58.039"/>
    <p1510:client id="{77270DD2-E37B-30E7-3A08-0C8B292CEF4F}" v="86" dt="2023-04-02T19:52:48.138"/>
    <p1510:client id="{78B68F9D-8279-4B9F-9C55-E239F6EBC63C}" v="73" dt="2023-03-28T19:56:41.275"/>
    <p1510:client id="{7B59B8A4-0FB9-4B8A-B634-3F72ED04140D}" v="172" dt="2023-03-31T16:54:11.100"/>
    <p1510:client id="{7E72C51A-5AC3-0079-FD4B-E9D0097B686C}" v="57" dt="2023-04-01T02:05:54.942"/>
    <p1510:client id="{89C0E615-7223-46B6-9207-343B0B284E30}" v="2046" dt="2023-03-27T18:40:25.472"/>
    <p1510:client id="{8E36E7A8-1DDD-4EFF-BA73-07370152F6AA}" v="1" dt="2023-03-31T19:12:34.161"/>
    <p1510:client id="{977E85D7-7CA7-41B7-82C8-440BDEA263D0}" v="87" dt="2023-04-03T15:40:09.760"/>
    <p1510:client id="{A0E4AC64-A20E-4F3F-9B7C-4AD26A3FE46B}" v="50" dt="2023-04-03T14:44:49.637"/>
    <p1510:client id="{A77EF620-1334-5E9E-6FD2-8690B574C80E}" v="251" dt="2023-03-29T23:24:00.593"/>
    <p1510:client id="{A89DF7B5-CF1C-EB36-3334-BA89BFF9B531}" v="44" dt="2023-03-28T20:07:41.928"/>
    <p1510:client id="{AACF09B4-C09D-4BD3-992C-68A971FD5483}" v="89" dt="2023-03-28T20:08:15.321"/>
    <p1510:client id="{ACD6898C-493E-475E-8968-D7BB96CD2B32}" v="11" dt="2023-04-03T18:48:30.692"/>
    <p1510:client id="{B261E5E8-A62F-4698-B1C0-DE2038ED3632}" v="20" dt="2023-03-31T15:33:45.932"/>
    <p1510:client id="{B4F8C3DF-9043-434D-98A6-8D6B41A51555}" v="981" dt="2023-03-28T20:35:23.233"/>
    <p1510:client id="{C0DA8C14-50F6-4DDE-AA72-C3E786B139C5}" v="92" dt="2023-04-03T15:12:28.307"/>
    <p1510:client id="{C6201375-77F9-4B23-8A4A-AF4D8097CA10}" v="8" dt="2023-03-24T13:35:42.228"/>
    <p1510:client id="{D4D9439C-9414-E71D-F8C6-25CDAEA237DD}" v="58" dt="2023-03-31T15:54:43.425"/>
    <p1510:client id="{D66AC144-B60B-4FA0-A018-0284D44DE768}" v="197" dt="2023-03-27T17:35:23.245"/>
    <p1510:client id="{E25D147D-3381-73AE-070E-288EA4259A60}" v="168" dt="2023-03-29T00:47:29.669"/>
    <p1510:client id="{E5C1E004-5719-7AA6-5C16-8D255C1527E1}" v="69" dt="2023-03-31T13:39:26.167"/>
    <p1510:client id="{EB17AF80-238A-3595-FD76-20855EAD38D6}" v="1" dt="2023-04-03T01:31:48.350"/>
    <p1510:client id="{ED9F6B33-D84D-45C0-A118-5216FD72C5C3}" v="22" dt="2023-04-03T18:24:55.671"/>
    <p1510:client id="{F0D747E0-AC20-B76D-3CA3-65B60AC28A30}" v="32" dt="2023-03-29T23:59:12.813"/>
    <p1510:client id="{F8C028A2-1FD1-42EE-A688-63416D8E4F4E}" v="8" dt="2023-04-03T17:53:38.699"/>
    <p1510:client id="{FE12ED4A-F78B-4E29-BAB6-33259996070A}" v="11" dt="2023-03-29T12:30:28.2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microsoft.com/office/2015/10/relationships/revisionInfo" Target="revisionInfo.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1.xml"/></Relationships>
</file>

<file path=ppt/comments/modernComment_12C_E2B9A28D.xml><?xml version="1.0" encoding="utf-8"?>
<p188:cmLst xmlns:a="http://schemas.openxmlformats.org/drawingml/2006/main" xmlns:r="http://schemas.openxmlformats.org/officeDocument/2006/relationships" xmlns:p188="http://schemas.microsoft.com/office/powerpoint/2018/8/main">
  <p188:cm id="{BCBDA2CA-FF57-472B-A851-1E0D25844C21}" authorId="{DCB51843-B390-6ED4-02A0-1888F782C40F}" status="resolved" created="2023-03-29T23:20:46.136" complete="100000">
    <ac:txMkLst xmlns:ac="http://schemas.microsoft.com/office/drawing/2013/main/command">
      <pc:docMk xmlns:pc="http://schemas.microsoft.com/office/powerpoint/2013/main/command"/>
      <pc:sldMk xmlns:pc="http://schemas.microsoft.com/office/powerpoint/2013/main/command" cId="3803816589" sldId="300"/>
      <ac:spMk id="3" creationId="{042ACEDE-8A3E-A6DE-F89E-4A252AFDD2D4}"/>
      <ac:txMk cp="462" len="44">
        <ac:context len="510" hash="3092994471"/>
      </ac:txMk>
    </ac:txMkLst>
    <p188:pos x="7443439" y="2611243"/>
    <p188:replyLst>
      <p188:reply id="{80A42BEB-9530-464E-A17D-01F609D63E69}" authorId="{D155251E-71E0-0C93-C428-3B5AD17936D7}" created="2023-03-29T23:32:43.434">
        <p188:txBody>
          <a:bodyPr/>
          <a:lstStyle/>
          <a:p>
            <a:r>
              <a:rPr lang="en-US"/>
              <a:t>While the program in its initial vision would have 7 students (3 FM, 2 IM and 2 Peds) pediatrics is waiting a year before starting so this year there will be as many as 5 </a:t>
            </a:r>
          </a:p>
        </p188:txBody>
      </p188:reply>
      <p188:reply id="{3CC76BA5-264B-4347-83CC-4CAA060B0F64}" authorId="{DCB51843-B390-6ED4-02A0-1888F782C40F}" created="2023-03-31T19:10:15.028">
        <p188:txBody>
          <a:bodyPr/>
          <a:lstStyle/>
          <a:p>
            <a:r>
              <a:rPr lang="en-US"/>
              <a:t>oh ok i see!</a:t>
            </a:r>
          </a:p>
        </p188:txBody>
      </p188:reply>
    </p188:replyLst>
    <p188:txBody>
      <a:bodyPr/>
      <a:lstStyle/>
      <a:p>
        <a:r>
          <a:rPr lang="en-US"/>
          <a:t>clarify what this means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CF8CE-D045-4856-BC9A-B48FD240B494}"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5AA19-F552-4722-83C1-2DA2345FEFDD}" type="slidenum">
              <a:rPr lang="en-US" smtClean="0"/>
              <a:t>‹#›</a:t>
            </a:fld>
            <a:endParaRPr lang="en-US"/>
          </a:p>
        </p:txBody>
      </p:sp>
    </p:spTree>
    <p:extLst>
      <p:ext uri="{BB962C8B-B14F-4D97-AF65-F5344CB8AC3E}">
        <p14:creationId xmlns:p14="http://schemas.microsoft.com/office/powerpoint/2010/main" val="2711720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7988" y="242888"/>
            <a:ext cx="3198812" cy="1800225"/>
          </a:xfrm>
        </p:spPr>
      </p:sp>
      <p:sp>
        <p:nvSpPr>
          <p:cNvPr id="3" name="Notes Placeholder 2"/>
          <p:cNvSpPr>
            <a:spLocks noGrp="1"/>
          </p:cNvSpPr>
          <p:nvPr>
            <p:ph type="body" idx="1"/>
          </p:nvPr>
        </p:nvSpPr>
        <p:spPr>
          <a:xfrm>
            <a:off x="685800" y="2274849"/>
            <a:ext cx="5486400" cy="5726151"/>
          </a:xfrm>
        </p:spPr>
        <p:txBody>
          <a:bodyPr/>
          <a:lstStyle/>
          <a:p>
            <a:r>
              <a:rPr lang="en-US" sz="1050" b="1" u="sng"/>
              <a:t>Overview:</a:t>
            </a:r>
          </a:p>
          <a:p>
            <a:pPr marR="0" indent="290513">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With the Curriculum Committee’s approval of the Phase 2 plan in June 2022, work immediately began to plan for Phase 3. On August 23, 2022, the Steering Committee and Working Groups (over 250 members) were gathered and given mandates and a deadline of March 1, 2023 to complete their tasks. Due to the tight deadlines, some working groups were delayed making way for foundational structure needed in the Fall of 2023. </a:t>
            </a:r>
          </a:p>
          <a:p>
            <a:pPr marR="0" indent="290513">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Each working group was assigned to one of four Clusters (figure xx). Clusters were designed to allow working groups in similar arenas to work together and ask questions on a regular basis. Each cluster was led by a mixed group of Steering Committee members. This was a link between the working groups and the full Steering Committee. Some groups brought complicated or possibly unpopular options to the Steering Committee to discuss, gather feedback, and for some, vote on approval. 	</a:t>
            </a:r>
          </a:p>
          <a:p>
            <a:pPr marR="0" indent="290513">
              <a:spcBef>
                <a:spcPts val="0"/>
              </a:spcBef>
              <a:spcAft>
                <a:spcPts val="0"/>
              </a:spcAft>
            </a:pPr>
            <a:r>
              <a:rPr lang="en-US" sz="1050">
                <a:effectLst/>
                <a:latin typeface="Calibri" panose="020F0502020204030204" pitchFamily="34" charset="0"/>
                <a:ea typeface="Calibri" panose="020F0502020204030204" pitchFamily="34" charset="0"/>
                <a:cs typeface="Times New Roman" panose="02020603050405020304" pitchFamily="18" charset="0"/>
              </a:rPr>
              <a:t>The Steering Committee held two retreats (November 2022 and February 2023) to gather Steering and working group leads together to get consensus on inter-cluster needs. At these retreats, calendars and weekly scaffolds were created, faculty hiring options were discussed, and content topics and course titles were identified and assigned. </a:t>
            </a:r>
          </a:p>
          <a:p>
            <a:pPr marR="0" lvl="0" indent="290513"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Over six months, working groups gathered and worked through the deliverables from each mandate, meeting as a cluster at most twice per month. </a:t>
            </a:r>
          </a:p>
          <a:p>
            <a:pPr marR="0" lvl="0" indent="290513"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R="0" lvl="0" indent="290513"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Overall this new curriculum is anchored in a major change that includes a contraction of what was the first two years into an integrated case based 15 month period focused initially on the key, basic-science foundations of medicine then transitioning to a series of organ systems based periods that continue the case-based approach.  Beyond the case-based approach a second major change is the transition to a set of dedicated educators who will serve both in the areas of clinical skills development and knowledge focused learning.  These Clinical Skills Preceptors (CSPs) and Longitudinal Educators (LEs) will establish longitudinal relationships with the students that persist through the first 15 months of Medical School.</a:t>
            </a:r>
          </a:p>
          <a:p>
            <a:pPr marR="0" lvl="0" indent="290513"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Further innovation includes the restructuring of the Faculty Leadership which now moves toward a cohort of content area and program leaders who are charged with working together with the CSP and LEs to deploy an integrated curriculum focused on bringing the students to demonstration of the competence they need to become physician advocates, innovators and leaders.</a:t>
            </a:r>
          </a:p>
          <a:p>
            <a:pPr marR="0" lvl="0" indent="290513"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Coordinated with these structural changes focused in what has been the first two years of medical school are the development of innovative programs including the Primary Care Accelerated Track (PCAT) and the Community Alliance Program (CAP) and broader implementation of established programs like the Longitudinal Alliance Program (LAP).  Along with these structural and administrative changes careful thought was put into the budget to support this reform including investment in the staff and infrastructure necessary for success.  </a:t>
            </a:r>
          </a:p>
          <a:p>
            <a:pPr marR="0" lvl="0" indent="290513"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On behalf of the Steering Committee we describe this new curriculum anchored in the experience  of Medical Students and Faculty</a:t>
            </a:r>
          </a:p>
          <a:p>
            <a:pPr marR="0" lvl="0" indent="290513"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228600" marR="0" indent="457200">
              <a:spcBef>
                <a:spcPts val="0"/>
              </a:spcBef>
              <a:spcAft>
                <a:spcPts val="0"/>
              </a:spcAft>
            </a:pPr>
            <a:endParaRPr lang="en-US" sz="1050">
              <a:effectLst/>
              <a:latin typeface="Calibri" panose="020F0502020204030204" pitchFamily="34" charset="0"/>
              <a:ea typeface="Calibri" panose="020F0502020204030204" pitchFamily="34" charset="0"/>
              <a:cs typeface="Times New Roman" panose="02020603050405020304" pitchFamily="18" charset="0"/>
            </a:endParaRPr>
          </a:p>
          <a:p>
            <a:endParaRPr lang="en-US" sz="1050"/>
          </a:p>
        </p:txBody>
      </p:sp>
      <p:sp>
        <p:nvSpPr>
          <p:cNvPr id="4" name="Slide Number Placeholder 3"/>
          <p:cNvSpPr>
            <a:spLocks noGrp="1"/>
          </p:cNvSpPr>
          <p:nvPr>
            <p:ph type="sldNum" sz="quarter" idx="5"/>
          </p:nvPr>
        </p:nvSpPr>
        <p:spPr/>
        <p:txBody>
          <a:bodyPr/>
          <a:lstStyle/>
          <a:p>
            <a:fld id="{5CD5AA19-F552-4722-83C1-2DA2345FEFDD}" type="slidenum">
              <a:rPr lang="en-US" smtClean="0"/>
              <a:t>1</a:t>
            </a:fld>
            <a:endParaRPr lang="en-US"/>
          </a:p>
        </p:txBody>
      </p:sp>
    </p:spTree>
    <p:extLst>
      <p:ext uri="{BB962C8B-B14F-4D97-AF65-F5344CB8AC3E}">
        <p14:creationId xmlns:p14="http://schemas.microsoft.com/office/powerpoint/2010/main" val="3178553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Greg</a:t>
            </a:r>
          </a:p>
          <a:p>
            <a:endParaRPr lang="en-US">
              <a:cs typeface="Calibri"/>
            </a:endParaRPr>
          </a:p>
          <a:p>
            <a:r>
              <a:rPr lang="en-US">
                <a:cs typeface="Calibri"/>
              </a:rPr>
              <a:t>First we expect that all students will interact with the learning resources that the school provides (coaches, tutors, office hours, </a:t>
            </a:r>
            <a:r>
              <a:rPr lang="en-US" err="1">
                <a:cs typeface="Calibri"/>
              </a:rPr>
              <a:t>etc</a:t>
            </a:r>
            <a:r>
              <a:rPr lang="en-US">
                <a:cs typeface="Calibri"/>
              </a:rPr>
              <a:t>). While not graded, students who do not meet the standard in formative assessments will be contacted by the Case Lead to discuss result and resources. In the event that a student fails a summative assessment, remediation will begin and can occur during flex weeks, IL time, breaks, or summer. A student who fails four summative assessments will be referred to Promotions. In order to move to </a:t>
            </a:r>
            <a:r>
              <a:rPr lang="en-US" err="1">
                <a:cs typeface="Calibri"/>
              </a:rPr>
              <a:t>to</a:t>
            </a:r>
            <a:r>
              <a:rPr lang="en-US">
                <a:cs typeface="Calibri"/>
              </a:rPr>
              <a:t> move to the second year, students must successfully complete remediation by mid-July. In order to enter clerkships, students must complete remediation by </a:t>
            </a:r>
            <a:r>
              <a:rPr lang="en-US" err="1">
                <a:cs typeface="Calibri"/>
              </a:rPr>
              <a:t>Preclerkship</a:t>
            </a:r>
            <a:r>
              <a:rPr lang="en-US">
                <a:cs typeface="Calibri"/>
              </a:rPr>
              <a:t> Week. Students will be evaluated using secondary assessments, similar in validity and reliability to the initial summative assessments and will only remediate in areas where they failed. </a:t>
            </a:r>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13</a:t>
            </a:fld>
            <a:endParaRPr lang="en-US"/>
          </a:p>
        </p:txBody>
      </p:sp>
    </p:spTree>
    <p:extLst>
      <p:ext uri="{BB962C8B-B14F-4D97-AF65-F5344CB8AC3E}">
        <p14:creationId xmlns:p14="http://schemas.microsoft.com/office/powerpoint/2010/main" val="360632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endParaRPr lang="en-US">
              <a:cs typeface="Calibri"/>
            </a:endParaRPr>
          </a:p>
          <a:p>
            <a:pPr marL="171450" indent="-171450">
              <a:buFont typeface="Calibri"/>
              <a:buChar char="-"/>
            </a:pPr>
            <a:r>
              <a:rPr lang="en-US">
                <a:cs typeface="Calibri"/>
              </a:rPr>
              <a:t>Clinical curriculum still being sorted out</a:t>
            </a:r>
          </a:p>
          <a:p>
            <a:pPr marL="171450" indent="-171450">
              <a:buFont typeface="Calibri"/>
              <a:buChar char="-"/>
            </a:pPr>
            <a:r>
              <a:rPr lang="en-US">
                <a:cs typeface="Calibri"/>
              </a:rPr>
              <a:t>Changes so far: </a:t>
            </a:r>
          </a:p>
          <a:p>
            <a:pPr lvl="1" indent="-171450">
              <a:buFont typeface="Calibri"/>
              <a:buChar char="-"/>
            </a:pPr>
            <a:r>
              <a:rPr lang="en-US">
                <a:cs typeface="Calibri"/>
              </a:rPr>
              <a:t>OB/GYN= 6 weeks</a:t>
            </a:r>
          </a:p>
          <a:p>
            <a:pPr lvl="1" indent="-171450">
              <a:buFont typeface="Calibri"/>
              <a:buChar char="-"/>
            </a:pPr>
            <a:r>
              <a:rPr lang="en-US">
                <a:cs typeface="Calibri"/>
              </a:rPr>
              <a:t>Surg= 8 weeks</a:t>
            </a:r>
          </a:p>
          <a:p>
            <a:pPr lvl="1" indent="-171450">
              <a:buFont typeface="Calibri"/>
              <a:buChar char="-"/>
            </a:pPr>
            <a:r>
              <a:rPr lang="en-US">
                <a:cs typeface="Calibri"/>
              </a:rPr>
              <a:t>Anesthesia moved to MS4/Beyond</a:t>
            </a:r>
          </a:p>
          <a:p>
            <a:pPr lvl="1" indent="-171450">
              <a:buFont typeface="Calibri"/>
              <a:buChar char="-"/>
            </a:pPr>
            <a:r>
              <a:rPr lang="en-US">
                <a:cs typeface="Calibri"/>
              </a:rPr>
              <a:t>AOMC moved to MS4/Beyond (may be fulfilled with LCE)</a:t>
            </a:r>
          </a:p>
          <a:p>
            <a:pPr lvl="1" indent="-171450">
              <a:buFont typeface="Calibri"/>
              <a:buChar char="-"/>
            </a:pPr>
            <a:r>
              <a:rPr lang="en-US">
                <a:cs typeface="Calibri"/>
              </a:rPr>
              <a:t>Specialty Care going away, content to be integrated throughout</a:t>
            </a:r>
          </a:p>
          <a:p>
            <a:pPr lvl="1" indent="-171450">
              <a:buFont typeface="Calibri"/>
              <a:buChar char="-"/>
            </a:pPr>
            <a:r>
              <a:rPr lang="en-US">
                <a:cs typeface="Calibri"/>
              </a:rPr>
              <a:t>Addition of acute care elective (EM, CCM, etc.) - </a:t>
            </a:r>
            <a:r>
              <a:rPr lang="en-US"/>
              <a:t>strongly recommended</a:t>
            </a:r>
          </a:p>
          <a:p>
            <a:pPr lvl="1" indent="-171450">
              <a:buFont typeface="Calibri"/>
              <a:buChar char="-"/>
            </a:pPr>
            <a:endParaRPr lang="en-US">
              <a:cs typeface="Calibri"/>
            </a:endParaRPr>
          </a:p>
          <a:p>
            <a:pPr marL="171450" indent="-171450">
              <a:buFont typeface="Calibri"/>
              <a:buChar char="-"/>
            </a:pPr>
            <a:r>
              <a:rPr lang="en-US">
                <a:cs typeface="Calibri"/>
              </a:rPr>
              <a:t>LCE: ½ day in LCE clinic at least 2x/month (except when student is on AI, acute care block, or away from Pittsburgh)</a:t>
            </a:r>
          </a:p>
          <a:p>
            <a:pPr lvl="1" indent="-171450">
              <a:buFont typeface="Calibri"/>
              <a:buChar char="-"/>
            </a:pPr>
            <a:r>
              <a:rPr lang="en-US">
                <a:cs typeface="Calibri"/>
              </a:rPr>
              <a:t>Student will rank their "bucket"/track choices, will be placed in a clinic ideally in one of their top choices</a:t>
            </a:r>
          </a:p>
          <a:p>
            <a:pPr lvl="1" indent="-171450">
              <a:buFont typeface="Calibri"/>
              <a:buChar char="-"/>
            </a:pPr>
            <a:r>
              <a:rPr lang="en-US">
                <a:cs typeface="Calibri"/>
              </a:rPr>
              <a:t>Can choose to do an LCE in their probable field or can do something totally different</a:t>
            </a:r>
          </a:p>
          <a:p>
            <a:pPr lvl="1" indent="-171450">
              <a:buFont typeface="Calibri"/>
              <a:buChar char="-"/>
            </a:pPr>
            <a:endParaRPr lang="en-US">
              <a:cs typeface="Calibri"/>
            </a:endParaRPr>
          </a:p>
        </p:txBody>
      </p:sp>
      <p:sp>
        <p:nvSpPr>
          <p:cNvPr id="4" name="Slide Number Placeholder 3"/>
          <p:cNvSpPr>
            <a:spLocks noGrp="1"/>
          </p:cNvSpPr>
          <p:nvPr>
            <p:ph type="sldNum" sz="quarter" idx="5"/>
          </p:nvPr>
        </p:nvSpPr>
        <p:spPr/>
        <p:txBody>
          <a:bodyPr/>
          <a:lstStyle/>
          <a:p>
            <a:fld id="{5CD5AA19-F552-4722-83C1-2DA2345FEFDD}" type="slidenum">
              <a:rPr lang="en-US" smtClean="0"/>
              <a:t>14</a:t>
            </a:fld>
            <a:endParaRPr lang="en-US"/>
          </a:p>
        </p:txBody>
      </p:sp>
    </p:spTree>
    <p:extLst>
      <p:ext uri="{BB962C8B-B14F-4D97-AF65-F5344CB8AC3E}">
        <p14:creationId xmlns:p14="http://schemas.microsoft.com/office/powerpoint/2010/main" val="1763964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a:p>
            <a:endParaRPr lang="en-US">
              <a:cs typeface="Calibri"/>
            </a:endParaRPr>
          </a:p>
          <a:p>
            <a:r>
              <a:rPr lang="en-US">
                <a:cs typeface="Calibri"/>
              </a:rPr>
              <a:t>Legacy working group came up with several possible solutions to accommodate the different timing for the Legacy cohort and the first 3RC cohort</a:t>
            </a:r>
            <a:endParaRPr lang="en-US"/>
          </a:p>
          <a:p>
            <a:pPr marL="171450" indent="-171450">
              <a:buFont typeface="Calibri"/>
              <a:buChar char="-"/>
            </a:pPr>
            <a:r>
              <a:rPr lang="en-US">
                <a:cs typeface="Calibri"/>
              </a:rPr>
              <a:t>If no changes, would have 10 week overlap</a:t>
            </a:r>
          </a:p>
          <a:p>
            <a:pPr marL="171450" indent="-171450">
              <a:buFont typeface="Calibri"/>
              <a:buChar char="-"/>
            </a:pPr>
            <a:r>
              <a:rPr lang="en-US">
                <a:cs typeface="Calibri"/>
              </a:rPr>
              <a:t>CDs felt they could not accommodate more students</a:t>
            </a:r>
          </a:p>
          <a:p>
            <a:pPr marL="171450" indent="-171450">
              <a:buFont typeface="Calibri"/>
              <a:buChar char="-"/>
            </a:pPr>
            <a:r>
              <a:rPr lang="en-US">
                <a:cs typeface="Calibri"/>
              </a:rPr>
              <a:t>Students and CDs felt that shortening the legacy cohort's clerkships uniformly would be detrimental to learning and hard on CDs</a:t>
            </a:r>
          </a:p>
          <a:p>
            <a:pPr marL="171450" indent="-171450">
              <a:buFont typeface="Calibri"/>
              <a:buChar char="-"/>
            </a:pPr>
            <a:r>
              <a:rPr lang="en-US">
                <a:cs typeface="Calibri"/>
              </a:rPr>
              <a:t>Plan: Legacy cohort will shift AOMC and Specialty Care to MS4 (timing flexible), 3RC cohort will skip the 2 flex weeks that are built into the new calendar in the clerkships phase</a:t>
            </a:r>
          </a:p>
          <a:p>
            <a:pPr marL="171450" indent="-171450">
              <a:buFont typeface="Calibri"/>
              <a:buChar char="-"/>
            </a:pPr>
            <a:r>
              <a:rPr lang="en-US">
                <a:cs typeface="Calibri"/>
              </a:rPr>
              <a:t>Legacy Cohort will also have the opportunity to pilot the LCE during their MS4 year (30-50 students)</a:t>
            </a:r>
          </a:p>
        </p:txBody>
      </p:sp>
      <p:sp>
        <p:nvSpPr>
          <p:cNvPr id="4" name="Slide Number Placeholder 3"/>
          <p:cNvSpPr>
            <a:spLocks noGrp="1"/>
          </p:cNvSpPr>
          <p:nvPr>
            <p:ph type="sldNum" sz="quarter" idx="5"/>
          </p:nvPr>
        </p:nvSpPr>
        <p:spPr/>
        <p:txBody>
          <a:bodyPr/>
          <a:lstStyle/>
          <a:p>
            <a:fld id="{5CD5AA19-F552-4722-83C1-2DA2345FEFDD}" type="slidenum">
              <a:rPr lang="en-US" smtClean="0"/>
              <a:t>16</a:t>
            </a:fld>
            <a:endParaRPr lang="en-US"/>
          </a:p>
        </p:txBody>
      </p:sp>
    </p:spTree>
    <p:extLst>
      <p:ext uri="{BB962C8B-B14F-4D97-AF65-F5344CB8AC3E}">
        <p14:creationId xmlns:p14="http://schemas.microsoft.com/office/powerpoint/2010/main" val="119344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Nathalie</a:t>
            </a:r>
          </a:p>
          <a:p>
            <a:endParaRPr lang="en-US">
              <a:cs typeface="Calibri"/>
            </a:endParaRPr>
          </a:p>
          <a:p>
            <a:pPr marL="171450" indent="-171450">
              <a:buFont typeface="Calibri"/>
              <a:buChar char="-"/>
            </a:pPr>
            <a:r>
              <a:rPr lang="en-US">
                <a:cs typeface="Calibri"/>
              </a:rPr>
              <a:t>The primary care accelerated track or "PCAT" is a 3 year accelerated program for students committed to internal med, family med, or pediatrics. </a:t>
            </a:r>
          </a:p>
          <a:p>
            <a:pPr marL="171450" indent="-171450">
              <a:buFont typeface="Calibri"/>
              <a:buChar char="-"/>
            </a:pPr>
            <a:r>
              <a:rPr lang="en-US">
                <a:cs typeface="Calibri"/>
              </a:rPr>
              <a:t>This program can take in 7 students that will be ranked to match to UPMC </a:t>
            </a:r>
            <a:r>
              <a:rPr lang="en-US"/>
              <a:t>upon successful completion of the program</a:t>
            </a:r>
            <a:endParaRPr lang="en-US">
              <a:cs typeface="Calibri"/>
            </a:endParaRPr>
          </a:p>
          <a:p>
            <a:pPr marL="171450" indent="-171450">
              <a:buFont typeface="Calibri"/>
              <a:buChar char="-"/>
            </a:pPr>
            <a:r>
              <a:rPr lang="en-US">
                <a:cs typeface="Calibri"/>
              </a:rPr>
              <a:t>The program starts in </a:t>
            </a:r>
            <a:r>
              <a:rPr lang="en-US" err="1">
                <a:cs typeface="Calibri"/>
              </a:rPr>
              <a:t>july</a:t>
            </a:r>
            <a:r>
              <a:rPr lang="en-US">
                <a:cs typeface="Calibri"/>
              </a:rPr>
              <a:t> and has several additional courses and activities to make sure the students achieve competency with their accelerated program</a:t>
            </a:r>
          </a:p>
          <a:p>
            <a:pPr lvl="1" indent="-171450">
              <a:buFont typeface="Calibri"/>
              <a:buChar char="-"/>
            </a:pPr>
            <a:r>
              <a:rPr lang="en-US">
                <a:cs typeface="Calibri"/>
              </a:rPr>
              <a:t>These include a summer course series, specific flex week activities, and longitudinal clinical experiences </a:t>
            </a:r>
            <a:br>
              <a:rPr lang="en-US">
                <a:cs typeface="+mn-lt"/>
              </a:rPr>
            </a:br>
            <a:endParaRPr lang="en-US">
              <a:cs typeface="Calibri"/>
            </a:endParaRPr>
          </a:p>
          <a:p>
            <a:pPr marL="171450" indent="-171450">
              <a:buFont typeface="Calibri"/>
              <a:buChar char="-"/>
            </a:pPr>
            <a:r>
              <a:rPr lang="en-US">
                <a:cs typeface="Calibri"/>
              </a:rPr>
              <a:t>Students can of course change their mind after entering the program. They can opt out of matching with UPMC and they can also drop out of the program entirely if they find that their interests have changed</a:t>
            </a:r>
          </a:p>
          <a:p>
            <a:pPr marL="171450" indent="-171450">
              <a:buFont typeface="Calibri"/>
              <a:buChar char="-"/>
            </a:pPr>
            <a:r>
              <a:rPr lang="en-US">
                <a:cs typeface="Calibri"/>
              </a:rPr>
              <a:t>This year we will have 5 students entering into the program for IM and FM. </a:t>
            </a:r>
          </a:p>
          <a:p>
            <a:pPr lvl="1" indent="-171450">
              <a:buFont typeface="Calibri"/>
              <a:buChar char="-"/>
            </a:pPr>
            <a:r>
              <a:rPr lang="en-US">
                <a:cs typeface="Calibri"/>
              </a:rPr>
              <a:t>Peds will start accepting students next year. </a:t>
            </a:r>
          </a:p>
          <a:p>
            <a:pPr marL="171450" indent="-171450">
              <a:buFont typeface="Calibri"/>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CD5AA19-F552-4722-83C1-2DA2345FEFDD}" type="slidenum">
              <a:rPr lang="en-US" smtClean="0"/>
              <a:t>17</a:t>
            </a:fld>
            <a:endParaRPr lang="en-US"/>
          </a:p>
        </p:txBody>
      </p:sp>
    </p:spTree>
    <p:extLst>
      <p:ext uri="{BB962C8B-B14F-4D97-AF65-F5344CB8AC3E}">
        <p14:creationId xmlns:p14="http://schemas.microsoft.com/office/powerpoint/2010/main" val="1448212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a:t>
            </a:r>
          </a:p>
          <a:p>
            <a:endParaRPr lang="en-US"/>
          </a:p>
          <a:p>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18</a:t>
            </a:fld>
            <a:endParaRPr lang="en-US"/>
          </a:p>
        </p:txBody>
      </p:sp>
    </p:spTree>
    <p:extLst>
      <p:ext uri="{BB962C8B-B14F-4D97-AF65-F5344CB8AC3E}">
        <p14:creationId xmlns:p14="http://schemas.microsoft.com/office/powerpoint/2010/main" val="59571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John </a:t>
            </a:r>
          </a:p>
          <a:p>
            <a:endParaRPr lang="en-US"/>
          </a:p>
          <a:p>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19</a:t>
            </a:fld>
            <a:endParaRPr lang="en-US"/>
          </a:p>
        </p:txBody>
      </p:sp>
    </p:spTree>
    <p:extLst>
      <p:ext uri="{BB962C8B-B14F-4D97-AF65-F5344CB8AC3E}">
        <p14:creationId xmlns:p14="http://schemas.microsoft.com/office/powerpoint/2010/main" val="3184521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p>
        </p:txBody>
      </p:sp>
      <p:sp>
        <p:nvSpPr>
          <p:cNvPr id="4" name="Slide Number Placeholder 3"/>
          <p:cNvSpPr>
            <a:spLocks noGrp="1"/>
          </p:cNvSpPr>
          <p:nvPr>
            <p:ph type="sldNum" sz="quarter" idx="5"/>
          </p:nvPr>
        </p:nvSpPr>
        <p:spPr/>
        <p:txBody>
          <a:bodyPr/>
          <a:lstStyle/>
          <a:p>
            <a:fld id="{5CD5AA19-F552-4722-83C1-2DA2345FEFDD}" type="slidenum">
              <a:rPr lang="en-US" smtClean="0"/>
              <a:t>20</a:t>
            </a:fld>
            <a:endParaRPr lang="en-US"/>
          </a:p>
        </p:txBody>
      </p:sp>
    </p:spTree>
    <p:extLst>
      <p:ext uri="{BB962C8B-B14F-4D97-AF65-F5344CB8AC3E}">
        <p14:creationId xmlns:p14="http://schemas.microsoft.com/office/powerpoint/2010/main" val="1289820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p>
        </p:txBody>
      </p:sp>
      <p:sp>
        <p:nvSpPr>
          <p:cNvPr id="4" name="Slide Number Placeholder 3"/>
          <p:cNvSpPr>
            <a:spLocks noGrp="1"/>
          </p:cNvSpPr>
          <p:nvPr>
            <p:ph type="sldNum" sz="quarter" idx="5"/>
          </p:nvPr>
        </p:nvSpPr>
        <p:spPr/>
        <p:txBody>
          <a:bodyPr/>
          <a:lstStyle/>
          <a:p>
            <a:fld id="{5CD5AA19-F552-4722-83C1-2DA2345FEFDD}" type="slidenum">
              <a:rPr lang="en-US" smtClean="0"/>
              <a:t>21</a:t>
            </a:fld>
            <a:endParaRPr lang="en-US"/>
          </a:p>
        </p:txBody>
      </p:sp>
    </p:spTree>
    <p:extLst>
      <p:ext uri="{BB962C8B-B14F-4D97-AF65-F5344CB8AC3E}">
        <p14:creationId xmlns:p14="http://schemas.microsoft.com/office/powerpoint/2010/main" val="2225315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John</a:t>
            </a:r>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22</a:t>
            </a:fld>
            <a:endParaRPr lang="en-US"/>
          </a:p>
        </p:txBody>
      </p:sp>
    </p:spTree>
    <p:extLst>
      <p:ext uri="{BB962C8B-B14F-4D97-AF65-F5344CB8AC3E}">
        <p14:creationId xmlns:p14="http://schemas.microsoft.com/office/powerpoint/2010/main" val="2969075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Greg: A director of assessment and the work of the Assessment Subcommittee will vet summative assessment questions and will work with case lead collective to write reliable and valid test questions for all assessments. Item analysis, currently shared with course directors, will be shared with leads/course directors, block directors, and the Subcommittee. A mandatory review will be scheduled after each assessment. All questions mapped to EPOs</a:t>
            </a:r>
          </a:p>
        </p:txBody>
      </p:sp>
      <p:sp>
        <p:nvSpPr>
          <p:cNvPr id="4" name="Slide Number Placeholder 3"/>
          <p:cNvSpPr>
            <a:spLocks noGrp="1"/>
          </p:cNvSpPr>
          <p:nvPr>
            <p:ph type="sldNum" sz="quarter" idx="5"/>
          </p:nvPr>
        </p:nvSpPr>
        <p:spPr/>
        <p:txBody>
          <a:bodyPr/>
          <a:lstStyle/>
          <a:p>
            <a:fld id="{5CD5AA19-F552-4722-83C1-2DA2345FEFDD}" type="slidenum">
              <a:rPr lang="en-US" smtClean="0"/>
              <a:t>23</a:t>
            </a:fld>
            <a:endParaRPr lang="en-US"/>
          </a:p>
        </p:txBody>
      </p:sp>
    </p:spTree>
    <p:extLst>
      <p:ext uri="{BB962C8B-B14F-4D97-AF65-F5344CB8AC3E}">
        <p14:creationId xmlns:p14="http://schemas.microsoft.com/office/powerpoint/2010/main" val="676247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5</a:t>
            </a:fld>
            <a:endParaRPr lang="en-US"/>
          </a:p>
        </p:txBody>
      </p:sp>
    </p:spTree>
    <p:extLst>
      <p:ext uri="{BB962C8B-B14F-4D97-AF65-F5344CB8AC3E}">
        <p14:creationId xmlns:p14="http://schemas.microsoft.com/office/powerpoint/2010/main" val="1408427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Greg: a reminder as we transition to the administrative realm, that we documented 306 achieved deliverables in </a:t>
            </a:r>
            <a:r>
              <a:rPr lang="en-US" dirty="0" err="1">
                <a:cs typeface="Calibri"/>
              </a:rPr>
              <a:t>AchieveIt</a:t>
            </a:r>
            <a:r>
              <a:rPr lang="en-US" dirty="0">
                <a:cs typeface="Calibri"/>
              </a:rPr>
              <a:t>, with a plan to complete the other during Phase 4. </a:t>
            </a:r>
          </a:p>
        </p:txBody>
      </p:sp>
      <p:sp>
        <p:nvSpPr>
          <p:cNvPr id="4" name="Slide Number Placeholder 3"/>
          <p:cNvSpPr>
            <a:spLocks noGrp="1"/>
          </p:cNvSpPr>
          <p:nvPr>
            <p:ph type="sldNum" sz="quarter" idx="5"/>
          </p:nvPr>
        </p:nvSpPr>
        <p:spPr/>
        <p:txBody>
          <a:bodyPr/>
          <a:lstStyle/>
          <a:p>
            <a:fld id="{5CD5AA19-F552-4722-83C1-2DA2345FEFDD}" type="slidenum">
              <a:rPr lang="en-US" smtClean="0"/>
              <a:t>24</a:t>
            </a:fld>
            <a:endParaRPr lang="en-US"/>
          </a:p>
        </p:txBody>
      </p:sp>
    </p:spTree>
    <p:extLst>
      <p:ext uri="{BB962C8B-B14F-4D97-AF65-F5344CB8AC3E}">
        <p14:creationId xmlns:p14="http://schemas.microsoft.com/office/powerpoint/2010/main" val="892513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 full calendar of all four years was created and approved during Phase 3. The goal is to keep to our procedure of having all schedules, courses calendars, </a:t>
            </a:r>
            <a:r>
              <a:rPr lang="en-US" err="1">
                <a:cs typeface="Calibri"/>
              </a:rPr>
              <a:t>etc</a:t>
            </a:r>
            <a:r>
              <a:rPr lang="en-US">
                <a:cs typeface="Calibri"/>
              </a:rPr>
              <a:t> available to students 30 days prior to the course/educational learning experience. Current registration and lottery function must be streamlined and groups from SOM are meeting to plan future steps. In addition, OSA and OMED members are meeting regularly with the University's Registrar to smooth current link to their official documents. </a:t>
            </a:r>
          </a:p>
          <a:p>
            <a:endParaRPr lang="en-US">
              <a:cs typeface="Calibri"/>
            </a:endParaRPr>
          </a:p>
          <a:p>
            <a:r>
              <a:rPr lang="en-US">
                <a:cs typeface="Calibri"/>
              </a:rPr>
              <a:t>Data from curriculum will be continuously monitored using a three-tier system (course/case, segment, whole curriculum). Enhanced indicators will be gathered and shared with CCQI, Assessment, and other diverse groups as it becomes available. In addition, a group of faculty, staff, and students will meet Fridays to debrief the week, review needed data, and course correct as needed during this initial launch. </a:t>
            </a:r>
          </a:p>
        </p:txBody>
      </p:sp>
      <p:sp>
        <p:nvSpPr>
          <p:cNvPr id="4" name="Slide Number Placeholder 3"/>
          <p:cNvSpPr>
            <a:spLocks noGrp="1"/>
          </p:cNvSpPr>
          <p:nvPr>
            <p:ph type="sldNum" sz="quarter" idx="5"/>
          </p:nvPr>
        </p:nvSpPr>
        <p:spPr/>
        <p:txBody>
          <a:bodyPr/>
          <a:lstStyle/>
          <a:p>
            <a:fld id="{5CD5AA19-F552-4722-83C1-2DA2345FEFDD}" type="slidenum">
              <a:rPr lang="en-US" smtClean="0"/>
              <a:t>27</a:t>
            </a:fld>
            <a:endParaRPr lang="en-US"/>
          </a:p>
        </p:txBody>
      </p:sp>
    </p:spTree>
    <p:extLst>
      <p:ext uri="{BB962C8B-B14F-4D97-AF65-F5344CB8AC3E}">
        <p14:creationId xmlns:p14="http://schemas.microsoft.com/office/powerpoint/2010/main" val="2492371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endParaRPr lang="en-US">
              <a:cs typeface="Calibri"/>
            </a:endParaRPr>
          </a:p>
          <a:p>
            <a:r>
              <a:rPr lang="en-US">
                <a:cs typeface="Calibri"/>
              </a:rPr>
              <a:t>Next two slides: broad overview of the major curricular changes, more detail to follow later in presentation</a:t>
            </a:r>
          </a:p>
          <a:p>
            <a:endParaRPr lang="en-US"/>
          </a:p>
          <a:p>
            <a:r>
              <a:rPr lang="en-US"/>
              <a:t>Students will spend most of their structured time in small group learning environments with dedicated educators who they will come to know over time as teachers, mentors and collaborators in building a learning environment where the students flourish.   The weeks within the Foundations (pre-clinical) segment follow the same structure and cadence throughout the segment.</a:t>
            </a:r>
            <a:endParaRPr lang="en-US">
              <a:cs typeface="Calibri"/>
            </a:endParaRPr>
          </a:p>
          <a:p>
            <a:endParaRPr lang="en-US"/>
          </a:p>
          <a:p>
            <a:r>
              <a:rPr lang="en-US">
                <a:cs typeface="Calibri"/>
              </a:rPr>
              <a:t>Flex weeks built into the calendar allow students to have dedicated time away from the curriculum for remediation, wellness, research, shadowing, CAP, etc.</a:t>
            </a:r>
          </a:p>
        </p:txBody>
      </p:sp>
      <p:sp>
        <p:nvSpPr>
          <p:cNvPr id="4" name="Slide Number Placeholder 3"/>
          <p:cNvSpPr>
            <a:spLocks noGrp="1"/>
          </p:cNvSpPr>
          <p:nvPr>
            <p:ph type="sldNum" sz="quarter" idx="5"/>
          </p:nvPr>
        </p:nvSpPr>
        <p:spPr/>
        <p:txBody>
          <a:bodyPr/>
          <a:lstStyle/>
          <a:p>
            <a:fld id="{5CD5AA19-F552-4722-83C1-2DA2345FEFDD}" type="slidenum">
              <a:rPr lang="en-US" smtClean="0"/>
              <a:t>6</a:t>
            </a:fld>
            <a:endParaRPr lang="en-US"/>
          </a:p>
        </p:txBody>
      </p:sp>
    </p:spTree>
    <p:extLst>
      <p:ext uri="{BB962C8B-B14F-4D97-AF65-F5344CB8AC3E}">
        <p14:creationId xmlns:p14="http://schemas.microsoft.com/office/powerpoint/2010/main" val="27193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endParaRPr lang="en-US"/>
          </a:p>
          <a:p>
            <a:endParaRPr lang="en-US">
              <a:cs typeface="Calibri"/>
            </a:endParaRPr>
          </a:p>
          <a:p>
            <a:r>
              <a:rPr lang="en-US">
                <a:cs typeface="Calibri"/>
              </a:rPr>
              <a:t>New CAP program</a:t>
            </a:r>
          </a:p>
          <a:p>
            <a:pPr marL="171450" indent="-171450">
              <a:buFont typeface="Calibri"/>
              <a:buChar char="-"/>
            </a:pPr>
            <a:r>
              <a:rPr lang="en-US">
                <a:cs typeface="Calibri"/>
              </a:rPr>
              <a:t>Students paired with community orgs focused on improving health disparities or some other health</a:t>
            </a:r>
          </a:p>
          <a:p>
            <a:pPr marL="171450" indent="-171450">
              <a:buFont typeface="Calibri"/>
              <a:buChar char="-"/>
            </a:pPr>
            <a:r>
              <a:rPr lang="en-US">
                <a:cs typeface="Calibri"/>
              </a:rPr>
              <a:t>Will spend few hours a month working with this org throughout med school</a:t>
            </a:r>
          </a:p>
          <a:p>
            <a:pPr marL="171450" indent="-171450">
              <a:buFont typeface="Calibri"/>
              <a:buChar char="-"/>
            </a:pPr>
            <a:endParaRPr lang="en-US">
              <a:cs typeface="Calibri"/>
            </a:endParaRPr>
          </a:p>
          <a:p>
            <a:r>
              <a:rPr lang="en-US">
                <a:cs typeface="Calibri"/>
              </a:rPr>
              <a:t>Current LAP program expanded for all students</a:t>
            </a:r>
          </a:p>
          <a:p>
            <a:pPr marL="171450" indent="-171450">
              <a:buFontTx/>
              <a:buChar char="-"/>
            </a:pPr>
            <a:r>
              <a:rPr lang="en-US">
                <a:cs typeface="Calibri"/>
              </a:rPr>
              <a:t>1 student, 1 patient</a:t>
            </a:r>
          </a:p>
          <a:p>
            <a:pPr marL="171450" indent="-171450">
              <a:buFont typeface="Calibri"/>
              <a:buChar char="-"/>
            </a:pPr>
            <a:r>
              <a:rPr lang="en-US">
                <a:cs typeface="Calibri"/>
              </a:rPr>
              <a:t>Students will attend patients' med appointments, get to know the pt and get a sense for what it is like living with XYZ medical condition</a:t>
            </a:r>
          </a:p>
          <a:p>
            <a:pPr marL="171450" indent="-171450">
              <a:buFont typeface="Calibri"/>
              <a:buChar char="-"/>
            </a:pPr>
            <a:r>
              <a:rPr lang="en-US">
                <a:cs typeface="Calibri"/>
              </a:rPr>
              <a:t>Few hours per month, depending on the pt</a:t>
            </a:r>
          </a:p>
        </p:txBody>
      </p:sp>
      <p:sp>
        <p:nvSpPr>
          <p:cNvPr id="4" name="Slide Number Placeholder 3"/>
          <p:cNvSpPr>
            <a:spLocks noGrp="1"/>
          </p:cNvSpPr>
          <p:nvPr>
            <p:ph type="sldNum" sz="quarter" idx="5"/>
          </p:nvPr>
        </p:nvSpPr>
        <p:spPr/>
        <p:txBody>
          <a:bodyPr/>
          <a:lstStyle/>
          <a:p>
            <a:fld id="{5CD5AA19-F552-4722-83C1-2DA2345FEFDD}" type="slidenum">
              <a:rPr lang="en-US" smtClean="0"/>
              <a:t>7</a:t>
            </a:fld>
            <a:endParaRPr lang="en-US"/>
          </a:p>
        </p:txBody>
      </p:sp>
    </p:spTree>
    <p:extLst>
      <p:ext uri="{BB962C8B-B14F-4D97-AF65-F5344CB8AC3E}">
        <p14:creationId xmlns:p14="http://schemas.microsoft.com/office/powerpoint/2010/main" val="130418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cs typeface="Calibri"/>
              </a:rPr>
              <a:t>Nathalie</a:t>
            </a:r>
          </a:p>
          <a:p>
            <a:pPr marL="171450" indent="-171450">
              <a:buFont typeface="Calibri"/>
              <a:buChar char="-"/>
            </a:pPr>
            <a:r>
              <a:rPr lang="en-US">
                <a:cs typeface="Calibri"/>
              </a:rPr>
              <a:t>Curriculum is shortened --&gt; take step 1 in </a:t>
            </a:r>
            <a:r>
              <a:rPr lang="en-US" err="1">
                <a:cs typeface="Calibri"/>
              </a:rPr>
              <a:t>january</a:t>
            </a:r>
            <a:r>
              <a:rPr lang="en-US">
                <a:cs typeface="Calibri"/>
              </a:rPr>
              <a:t> </a:t>
            </a:r>
          </a:p>
          <a:p>
            <a:pPr marL="171450" indent="-171450">
              <a:buFont typeface="Calibri"/>
              <a:buChar char="-"/>
            </a:pPr>
            <a:r>
              <a:rPr lang="en-US">
                <a:cs typeface="Calibri"/>
              </a:rPr>
              <a:t>Keystone foundations is integrated, each week has a new case to cover fundamentals</a:t>
            </a:r>
          </a:p>
          <a:p>
            <a:pPr marL="171450" indent="-171450">
              <a:buFont typeface="Calibri"/>
              <a:buChar char="-"/>
            </a:pPr>
            <a:r>
              <a:rPr lang="en-US">
                <a:cs typeface="Calibri"/>
              </a:rPr>
              <a:t>Organ systems stay separated but curriculum is also case based </a:t>
            </a:r>
          </a:p>
          <a:p>
            <a:pPr marL="171450" indent="-171450">
              <a:buFont typeface="Calibri"/>
              <a:buChar char="-"/>
            </a:pPr>
            <a:r>
              <a:rPr lang="en-US">
                <a:cs typeface="Calibri"/>
              </a:rPr>
              <a:t>Longitudinal courses --&gt; Patient, Physician, Society (PPS), clinical medicine courses, EDR and LRP, new LAP, new CAP</a:t>
            </a:r>
          </a:p>
          <a:p>
            <a:pPr marL="171450" indent="-171450">
              <a:buFont typeface="Calibri"/>
              <a:buChar char="-"/>
            </a:pPr>
            <a:r>
              <a:rPr lang="en-US">
                <a:cs typeface="Calibri"/>
              </a:rPr>
              <a:t>Flex weeks throughout</a:t>
            </a:r>
          </a:p>
          <a:p>
            <a:pPr marL="171450" indent="-171450">
              <a:buFont typeface="Calibri"/>
              <a:buChar char="-"/>
            </a:pPr>
            <a:endParaRPr lang="en-US">
              <a:cs typeface="Calibri"/>
            </a:endParaRPr>
          </a:p>
          <a:p>
            <a:pPr marL="171450" indent="-171450">
              <a:buFont typeface="Calibri"/>
              <a:buChar char="-"/>
            </a:pPr>
            <a:r>
              <a:rPr lang="en-US">
                <a:cs typeface="Calibri"/>
              </a:rPr>
              <a:t>We'll start with an overview of the pre-clinical curriculum:</a:t>
            </a:r>
          </a:p>
          <a:p>
            <a:pPr marL="171450" indent="-171450">
              <a:buFont typeface="Calibri"/>
              <a:buChar char="-"/>
            </a:pPr>
            <a:r>
              <a:rPr lang="en-US">
                <a:cs typeface="Calibri"/>
              </a:rPr>
              <a:t>You'll see that the curriculum is shortened, with students taking step 1 by the end of January</a:t>
            </a:r>
          </a:p>
          <a:p>
            <a:pPr marL="171450" indent="-171450">
              <a:buFont typeface="Calibri"/>
              <a:buChar char="-"/>
            </a:pPr>
            <a:r>
              <a:rPr lang="en-US">
                <a:cs typeface="Calibri"/>
              </a:rPr>
              <a:t>The Keystone Foundations courses are now integrated and case based. Each week of the foundations curriculum will have a new case to cover fundamental topics</a:t>
            </a:r>
          </a:p>
          <a:p>
            <a:pPr marL="171450" indent="-171450">
              <a:buFont typeface="Calibri"/>
              <a:buChar char="-"/>
            </a:pPr>
            <a:r>
              <a:rPr lang="en-US">
                <a:cs typeface="Calibri"/>
              </a:rPr>
              <a:t>The organ systems courses will stay separated, but the curriculum will also be case based </a:t>
            </a:r>
          </a:p>
          <a:p>
            <a:pPr marL="171450" indent="-171450">
              <a:buFont typeface="Calibri"/>
              <a:buChar char="-"/>
            </a:pPr>
            <a:r>
              <a:rPr lang="en-US">
                <a:cs typeface="Calibri"/>
              </a:rPr>
              <a:t>Like in the current curriculum, there are several longitudinal courses – including Patient, Physican, Society (PPS), clinical medicine courses where students learn clinical skills, EDR and LRP, and the new LAP and CAP programs</a:t>
            </a:r>
          </a:p>
          <a:p>
            <a:pPr marL="171450" indent="-171450">
              <a:buFont typeface="Calibri"/>
              <a:buChar char="-"/>
            </a:pPr>
            <a:r>
              <a:rPr lang="en-US">
                <a:cs typeface="Calibri"/>
              </a:rPr>
              <a:t>You can also see in the schedule that there are several flex weeks distributed throughout the curriculum where there will be no course content delivered. We'll discuss these flex weeks later in our presentation</a:t>
            </a:r>
          </a:p>
        </p:txBody>
      </p:sp>
      <p:sp>
        <p:nvSpPr>
          <p:cNvPr id="4" name="Slide Number Placeholder 3"/>
          <p:cNvSpPr>
            <a:spLocks noGrp="1"/>
          </p:cNvSpPr>
          <p:nvPr>
            <p:ph type="sldNum" sz="quarter" idx="5"/>
          </p:nvPr>
        </p:nvSpPr>
        <p:spPr/>
        <p:txBody>
          <a:bodyPr/>
          <a:lstStyle/>
          <a:p>
            <a:fld id="{5CD5AA19-F552-4722-83C1-2DA2345FEFDD}" type="slidenum">
              <a:rPr lang="en-US" smtClean="0"/>
              <a:t>8</a:t>
            </a:fld>
            <a:endParaRPr lang="en-US"/>
          </a:p>
        </p:txBody>
      </p:sp>
    </p:spTree>
    <p:extLst>
      <p:ext uri="{BB962C8B-B14F-4D97-AF65-F5344CB8AC3E}">
        <p14:creationId xmlns:p14="http://schemas.microsoft.com/office/powerpoint/2010/main" val="95405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Sans-Serif"/>
              <a:buChar char="-"/>
            </a:pPr>
            <a:r>
              <a:rPr lang="en-US">
                <a:cs typeface="Calibri"/>
              </a:rPr>
              <a:t>Nathalie</a:t>
            </a:r>
            <a:endParaRPr lang="en-US"/>
          </a:p>
          <a:p>
            <a:pPr marL="171450" indent="-171450">
              <a:buFont typeface="Calibri,Sans-Serif"/>
              <a:buChar char="-"/>
            </a:pPr>
            <a:r>
              <a:rPr lang="en-US">
                <a:cs typeface="Calibri" panose="020F0502020204030204"/>
              </a:rPr>
              <a:t>This is a general weekly schedule</a:t>
            </a:r>
          </a:p>
          <a:p>
            <a:pPr marL="171450" indent="-171450">
              <a:buFont typeface="Calibri,Sans-Serif"/>
              <a:buChar char="-"/>
            </a:pPr>
            <a:r>
              <a:rPr lang="en-US">
                <a:cs typeface="Calibri" panose="020F0502020204030204"/>
              </a:rPr>
              <a:t>LE guided small group sessions are Tue/Wed/</a:t>
            </a:r>
            <a:r>
              <a:rPr lang="en-US" err="1">
                <a:cs typeface="Calibri"/>
              </a:rPr>
              <a:t>Thr</a:t>
            </a:r>
            <a:r>
              <a:rPr lang="en-US">
                <a:cs typeface="Calibri" panose="020F0502020204030204"/>
              </a:rPr>
              <a:t> mornings</a:t>
            </a:r>
          </a:p>
          <a:p>
            <a:pPr lvl="1" indent="-171450">
              <a:buFont typeface="Calibri,Sans-Serif"/>
              <a:buChar char="-"/>
            </a:pPr>
            <a:r>
              <a:rPr lang="en-US">
                <a:cs typeface="Calibri" panose="020F0502020204030204"/>
              </a:rPr>
              <a:t>Cover case content</a:t>
            </a:r>
          </a:p>
          <a:p>
            <a:pPr lvl="1" indent="-171450">
              <a:buFont typeface="Calibri,Sans-Serif"/>
              <a:buChar char="-"/>
            </a:pPr>
            <a:r>
              <a:rPr lang="en-US">
                <a:cs typeface="Calibri" panose="020F0502020204030204"/>
              </a:rPr>
              <a:t>EBM/PPS alternate on </a:t>
            </a:r>
            <a:r>
              <a:rPr lang="en-US" err="1">
                <a:cs typeface="Calibri"/>
              </a:rPr>
              <a:t>wednesdays</a:t>
            </a:r>
            <a:r>
              <a:rPr lang="en-US">
                <a:cs typeface="Calibri"/>
              </a:rPr>
              <a:t> </a:t>
            </a:r>
          </a:p>
          <a:p>
            <a:pPr marL="171450" indent="-171450">
              <a:buFont typeface="Calibri,Sans-Serif"/>
              <a:buChar char="-"/>
            </a:pPr>
            <a:r>
              <a:rPr lang="en-US">
                <a:cs typeface="Calibri"/>
              </a:rPr>
              <a:t>VHA – visual human atlas --&gt; larger group setting to learn anatomy, histology, pathology, and radiology</a:t>
            </a:r>
          </a:p>
          <a:p>
            <a:pPr marL="171450" indent="-171450">
              <a:buFont typeface="Calibri,Sans-Serif"/>
              <a:buChar char="-"/>
            </a:pPr>
            <a:r>
              <a:rPr lang="en-US">
                <a:cs typeface="Calibri"/>
              </a:rPr>
              <a:t>PCC will be </a:t>
            </a:r>
            <a:r>
              <a:rPr lang="en-US" err="1">
                <a:cs typeface="Calibri"/>
              </a:rPr>
              <a:t>mon</a:t>
            </a:r>
            <a:r>
              <a:rPr lang="en-US">
                <a:cs typeface="Calibri"/>
              </a:rPr>
              <a:t>/</a:t>
            </a:r>
            <a:r>
              <a:rPr lang="en-US" err="1">
                <a:cs typeface="Calibri"/>
              </a:rPr>
              <a:t>tue</a:t>
            </a:r>
            <a:r>
              <a:rPr lang="en-US">
                <a:cs typeface="Calibri"/>
              </a:rPr>
              <a:t>/wed afternoons, students are assigned to one day a week</a:t>
            </a:r>
          </a:p>
          <a:p>
            <a:pPr marL="171450" indent="-171450">
              <a:buFont typeface="Calibri,Sans-Serif"/>
              <a:buChar char="-"/>
            </a:pPr>
            <a:r>
              <a:rPr lang="en-US">
                <a:cs typeface="Calibri"/>
              </a:rPr>
              <a:t>Weekly assessments --&gt; either a formative quiz or a summative exam</a:t>
            </a:r>
          </a:p>
          <a:p>
            <a:pPr marL="171450" indent="-171450">
              <a:buFont typeface="Calibri,Sans-Serif"/>
              <a:buChar char="-"/>
            </a:pPr>
            <a:endParaRPr lang="en-US">
              <a:cs typeface="Calibri"/>
            </a:endParaRPr>
          </a:p>
          <a:p>
            <a:pPr marL="171450" indent="-171450">
              <a:buFont typeface="Calibri,Sans-Serif"/>
              <a:buChar char="-"/>
            </a:pPr>
            <a:endParaRPr lang="en-US">
              <a:cs typeface="Calibri"/>
            </a:endParaRPr>
          </a:p>
          <a:p>
            <a:pPr marL="171450" indent="-171450">
              <a:buFont typeface="Calibri,Sans-Serif"/>
              <a:buChar char="-"/>
            </a:pPr>
            <a:r>
              <a:rPr lang="en-US">
                <a:cs typeface="Calibri"/>
              </a:rPr>
              <a:t>Now we'll take a closer look at what the general weekly structure will be</a:t>
            </a:r>
          </a:p>
          <a:p>
            <a:pPr marL="171450" indent="-171450">
              <a:buFont typeface="Calibri,Sans-Serif"/>
              <a:buChar char="-"/>
            </a:pPr>
            <a:r>
              <a:rPr lang="en-US">
                <a:cs typeface="Calibri"/>
              </a:rPr>
              <a:t>The foundations and organ systems weekly schedules are essentially the same with some minor differences</a:t>
            </a:r>
          </a:p>
          <a:p>
            <a:pPr marL="171450" indent="-171450">
              <a:buFont typeface="Calibri,Sans-Serif"/>
              <a:buChar char="-"/>
            </a:pPr>
            <a:r>
              <a:rPr lang="en-US">
                <a:cs typeface="Calibri"/>
              </a:rPr>
              <a:t>Generally, there will be longitudinal educator guided small group sessions on Tue/Wed/</a:t>
            </a:r>
            <a:r>
              <a:rPr lang="en-US" err="1">
                <a:cs typeface="Calibri"/>
              </a:rPr>
              <a:t>Thr</a:t>
            </a:r>
            <a:r>
              <a:rPr lang="en-US">
                <a:cs typeface="Calibri"/>
              </a:rPr>
              <a:t> mornings</a:t>
            </a:r>
          </a:p>
          <a:p>
            <a:pPr lvl="1" indent="-171450">
              <a:buFont typeface="Calibri,Sans-Serif"/>
              <a:buChar char="-"/>
            </a:pPr>
            <a:r>
              <a:rPr lang="en-US">
                <a:cs typeface="Calibri"/>
              </a:rPr>
              <a:t>These sessions will cover case content and on </a:t>
            </a:r>
            <a:r>
              <a:rPr lang="en-US" err="1">
                <a:cs typeface="Calibri"/>
              </a:rPr>
              <a:t>wednesdays</a:t>
            </a:r>
            <a:r>
              <a:rPr lang="en-US">
                <a:cs typeface="Calibri"/>
              </a:rPr>
              <a:t> will also include alternating EDR and </a:t>
            </a:r>
            <a:r>
              <a:rPr lang="en-US" err="1">
                <a:cs typeface="Calibri"/>
              </a:rPr>
              <a:t>and</a:t>
            </a:r>
            <a:r>
              <a:rPr lang="en-US">
                <a:cs typeface="Calibri"/>
              </a:rPr>
              <a:t> PPS sessions</a:t>
            </a:r>
          </a:p>
          <a:p>
            <a:pPr marL="171450" indent="-171450">
              <a:buFont typeface="Calibri,Sans-Serif"/>
              <a:buChar char="-"/>
            </a:pPr>
            <a:r>
              <a:rPr lang="en-US">
                <a:cs typeface="Calibri"/>
              </a:rPr>
              <a:t>The VHA is the visual human atlas where students will work in larger groups with </a:t>
            </a:r>
            <a:r>
              <a:rPr lang="en-US" b="1">
                <a:cs typeface="Calibri"/>
              </a:rPr>
              <a:t>content leads other facilitators </a:t>
            </a:r>
            <a:r>
              <a:rPr lang="en-US">
                <a:cs typeface="Calibri"/>
              </a:rPr>
              <a:t>to learn anatomy, histology, pathology, and radiology </a:t>
            </a:r>
          </a:p>
          <a:p>
            <a:pPr marL="171450" indent="-171450">
              <a:buFont typeface="Calibri,Sans-Serif"/>
              <a:buChar char="-"/>
            </a:pPr>
            <a:r>
              <a:rPr lang="en-US">
                <a:cs typeface="Calibri"/>
              </a:rPr>
              <a:t>The clinical skills course will run on Monday/Tue/Weds and students will be assigned to one day a week</a:t>
            </a:r>
          </a:p>
          <a:p>
            <a:pPr marL="171450" indent="-171450">
              <a:buFont typeface="Calibri,Sans-Serif"/>
              <a:buChar char="-"/>
            </a:pPr>
            <a:r>
              <a:rPr lang="en-US">
                <a:cs typeface="Calibri"/>
              </a:rPr>
              <a:t>Each week will end with an assessment that is either a formative, ungraded quiz or a summative exam, which will be followed by a review session</a:t>
            </a:r>
          </a:p>
          <a:p>
            <a:pPr marL="171450" indent="-171450">
              <a:buFont typeface="Calibri,Sans-Serif"/>
              <a:buChar char="-"/>
            </a:pPr>
            <a:endParaRPr lang="en-US">
              <a:cs typeface="Calibri"/>
            </a:endParaRPr>
          </a:p>
        </p:txBody>
      </p:sp>
      <p:sp>
        <p:nvSpPr>
          <p:cNvPr id="4" name="Slide Number Placeholder 3"/>
          <p:cNvSpPr>
            <a:spLocks noGrp="1"/>
          </p:cNvSpPr>
          <p:nvPr>
            <p:ph type="sldNum" sz="quarter" idx="5"/>
          </p:nvPr>
        </p:nvSpPr>
        <p:spPr/>
        <p:txBody>
          <a:bodyPr/>
          <a:lstStyle/>
          <a:p>
            <a:fld id="{5CD5AA19-F552-4722-83C1-2DA2345FEFDD}" type="slidenum">
              <a:rPr lang="en-US" smtClean="0"/>
              <a:t>9</a:t>
            </a:fld>
            <a:endParaRPr lang="en-US"/>
          </a:p>
        </p:txBody>
      </p:sp>
    </p:spTree>
    <p:extLst>
      <p:ext uri="{BB962C8B-B14F-4D97-AF65-F5344CB8AC3E}">
        <p14:creationId xmlns:p14="http://schemas.microsoft.com/office/powerpoint/2010/main" val="1693523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solidFill>
                  <a:srgbClr val="FF0000"/>
                </a:solidFill>
                <a:cs typeface="Calibri"/>
              </a:rPr>
              <a:t>Nathalie</a:t>
            </a:r>
          </a:p>
          <a:p>
            <a:pPr marL="171450" indent="-171450">
              <a:buFont typeface="Calibri"/>
              <a:buChar char="-"/>
            </a:pPr>
            <a:r>
              <a:rPr lang="en-US">
                <a:cs typeface="Calibri"/>
              </a:rPr>
              <a:t>Let's walk through an example of a week in a student's life in the 3 rivers curriculum</a:t>
            </a:r>
            <a:br>
              <a:rPr lang="en-US">
                <a:cs typeface="+mn-lt"/>
              </a:rPr>
            </a:br>
            <a:endParaRPr lang="en-US">
              <a:solidFill>
                <a:srgbClr val="FF0000"/>
              </a:solidFill>
              <a:cs typeface="Calibri"/>
            </a:endParaRPr>
          </a:p>
          <a:p>
            <a:pPr marL="171450" indent="-171450">
              <a:buFont typeface="Calibri"/>
              <a:buChar char="-"/>
            </a:pPr>
            <a:r>
              <a:rPr lang="en-US">
                <a:solidFill>
                  <a:srgbClr val="000000"/>
                </a:solidFill>
                <a:cs typeface="Calibri"/>
              </a:rPr>
              <a:t>Lets fast forward to the fall. It's the end of October and the leaves are changing. Heather is an MS1 – it's a new week and so there's a new case. Heather and her class were introduced to this patient last Friday. They learned that their patient, a 28 </a:t>
            </a:r>
            <a:r>
              <a:rPr lang="en-US" err="1">
                <a:solidFill>
                  <a:srgbClr val="000000"/>
                </a:solidFill>
                <a:cs typeface="Calibri"/>
              </a:rPr>
              <a:t>yr</a:t>
            </a:r>
            <a:r>
              <a:rPr lang="en-US">
                <a:solidFill>
                  <a:srgbClr val="000000"/>
                </a:solidFill>
                <a:cs typeface="Calibri"/>
              </a:rPr>
              <a:t> old female, presented to the clinic complaining of weight loss and fatigue. Over the weekend, she thinks about this case and what the diagnosis could be.</a:t>
            </a:r>
            <a:br>
              <a:rPr lang="en-US">
                <a:cs typeface="+mn-lt"/>
              </a:rPr>
            </a:br>
            <a:endParaRPr lang="en-US">
              <a:solidFill>
                <a:srgbClr val="000000"/>
              </a:solidFill>
              <a:cs typeface="Calibri"/>
            </a:endParaRPr>
          </a:p>
          <a:p>
            <a:pPr marL="171450" indent="-171450">
              <a:buFont typeface="Calibri"/>
              <a:buChar char="-"/>
            </a:pPr>
            <a:r>
              <a:rPr lang="en-US" b="1" u="sng">
                <a:solidFill>
                  <a:srgbClr val="000000"/>
                </a:solidFill>
                <a:cs typeface="Calibri"/>
              </a:rPr>
              <a:t>On Monday morning,</a:t>
            </a:r>
            <a:r>
              <a:rPr lang="en-US">
                <a:solidFill>
                  <a:srgbClr val="000000"/>
                </a:solidFill>
                <a:cs typeface="Calibri"/>
              </a:rPr>
              <a:t> she reviews some videos produced by the content lead on the thyroid and thyroid disorders.</a:t>
            </a:r>
          </a:p>
          <a:p>
            <a:pPr lvl="1" indent="-171450">
              <a:buFont typeface="Calibri"/>
              <a:buChar char="-"/>
            </a:pPr>
            <a:r>
              <a:rPr lang="en-US">
                <a:solidFill>
                  <a:srgbClr val="000000"/>
                </a:solidFill>
                <a:cs typeface="Calibri"/>
              </a:rPr>
              <a:t>There is no patient panel this week and so she goes to the large group learning session held by the content lead to learn about the Hypothalamic-Pituitary-Thyroid Axis, thyroid hormone biochemistry, and the cell biology of membrane trafficking and hormone synthesis</a:t>
            </a:r>
          </a:p>
          <a:p>
            <a:pPr lvl="1" indent="-171450">
              <a:buFont typeface="Calibri"/>
              <a:buChar char="-"/>
            </a:pPr>
            <a:r>
              <a:rPr lang="en-US">
                <a:solidFill>
                  <a:srgbClr val="000000"/>
                </a:solidFill>
                <a:cs typeface="Calibri"/>
              </a:rPr>
              <a:t>Heather has her clinical skills course on Mondays and so after lunch she works with her small group, her </a:t>
            </a:r>
            <a:r>
              <a:rPr lang="en-US" b="1">
                <a:solidFill>
                  <a:srgbClr val="000000"/>
                </a:solidFill>
                <a:cs typeface="Calibri"/>
              </a:rPr>
              <a:t>longitudinal clinical skills preceptor, and a standardized patient t</a:t>
            </a:r>
            <a:r>
              <a:rPr lang="en-US">
                <a:solidFill>
                  <a:srgbClr val="000000"/>
                </a:solidFill>
                <a:cs typeface="Calibri"/>
              </a:rPr>
              <a:t>o learn how to perform a physical exam on the head and neck</a:t>
            </a:r>
            <a:br>
              <a:rPr lang="en-US">
                <a:cs typeface="+mn-lt"/>
              </a:rPr>
            </a:br>
            <a:endParaRPr lang="en-US">
              <a:solidFill>
                <a:srgbClr val="000000"/>
              </a:solidFill>
              <a:cs typeface="Calibri"/>
            </a:endParaRPr>
          </a:p>
          <a:p>
            <a:pPr marL="171450" indent="-171450">
              <a:buFont typeface="Calibri"/>
              <a:buChar char="-"/>
            </a:pPr>
            <a:r>
              <a:rPr lang="en-US" b="1" u="sng">
                <a:solidFill>
                  <a:srgbClr val="000000"/>
                </a:solidFill>
                <a:cs typeface="Calibri"/>
              </a:rPr>
              <a:t>On Tuesday morning </a:t>
            </a:r>
            <a:r>
              <a:rPr lang="en-US">
                <a:solidFill>
                  <a:srgbClr val="000000"/>
                </a:solidFill>
                <a:cs typeface="Calibri"/>
              </a:rPr>
              <a:t>she meets with her small group and her </a:t>
            </a:r>
            <a:r>
              <a:rPr lang="en-US" b="1">
                <a:solidFill>
                  <a:srgbClr val="000000"/>
                </a:solidFill>
                <a:cs typeface="Calibri"/>
              </a:rPr>
              <a:t>longitudinal educator </a:t>
            </a:r>
            <a:r>
              <a:rPr lang="en-US">
                <a:solidFill>
                  <a:srgbClr val="000000"/>
                </a:solidFill>
                <a:cs typeface="Calibri"/>
              </a:rPr>
              <a:t>to develop a differential</a:t>
            </a:r>
            <a:r>
              <a:rPr lang="en-US" b="1">
                <a:solidFill>
                  <a:srgbClr val="000000"/>
                </a:solidFill>
                <a:cs typeface="Calibri"/>
              </a:rPr>
              <a:t>. </a:t>
            </a:r>
            <a:r>
              <a:rPr lang="en-US"/>
              <a:t>Heather has worked with this same longitudinal educator and small group for the past couple of weeks and so </a:t>
            </a:r>
            <a:r>
              <a:rPr lang="en-US">
                <a:solidFill>
                  <a:srgbClr val="000000"/>
                </a:solidFill>
                <a:cs typeface="Calibri"/>
              </a:rPr>
              <a:t>feels comfortable throwing out a couple ideas for the differential diagnosis.</a:t>
            </a:r>
          </a:p>
          <a:p>
            <a:pPr lvl="1" indent="-171450">
              <a:buFont typeface="Calibri"/>
              <a:buChar char="-"/>
            </a:pPr>
            <a:r>
              <a:rPr lang="en-US">
                <a:solidFill>
                  <a:srgbClr val="000000"/>
                </a:solidFill>
                <a:cs typeface="Calibri"/>
              </a:rPr>
              <a:t>They discuss what labs that they would want and what a thyroid scan and uptake study is. Heather asks a question about the thyroid scan that the LE isn't sure about, so they get the attention of the content lead out in the hallway to ask the question. </a:t>
            </a:r>
          </a:p>
          <a:p>
            <a:pPr lvl="1" indent="-171450">
              <a:buFont typeface="Calibri"/>
              <a:buChar char="-"/>
            </a:pPr>
            <a:r>
              <a:rPr lang="en-US">
                <a:solidFill>
                  <a:srgbClr val="000000"/>
                </a:solidFill>
                <a:cs typeface="Calibri"/>
              </a:rPr>
              <a:t>They learn results of these tests and diagnose the patient with Graves Disease. </a:t>
            </a:r>
          </a:p>
          <a:p>
            <a:pPr lvl="1" indent="-171450">
              <a:buFont typeface="Calibri"/>
              <a:buChar char="-"/>
            </a:pPr>
            <a:r>
              <a:rPr lang="en-US">
                <a:solidFill>
                  <a:srgbClr val="000000"/>
                </a:solidFill>
                <a:cs typeface="Calibri"/>
              </a:rPr>
              <a:t>Heather and her classmates then move to the VHA session where she works with her classmates to review thyroid and parathyroid histology with the help of the content lead and several other session facilitators</a:t>
            </a:r>
            <a:endParaRPr lang="en-US">
              <a:cs typeface="Calibri"/>
            </a:endParaRPr>
          </a:p>
          <a:p>
            <a:pPr lvl="1" indent="-171450">
              <a:buFont typeface="Calibri"/>
              <a:buChar char="-"/>
            </a:pPr>
            <a:r>
              <a:rPr lang="en-US">
                <a:cs typeface="+mn-lt"/>
              </a:rPr>
              <a:t>In the afternoon, Heather's LAP patient has a doctor's appointment and so she meets with her patient to go to that appointment</a:t>
            </a:r>
            <a:br>
              <a:rPr lang="en-US">
                <a:cs typeface="+mn-lt"/>
              </a:rPr>
            </a:br>
            <a:endParaRPr lang="en-US">
              <a:cs typeface="+mn-lt"/>
            </a:endParaRPr>
          </a:p>
          <a:p>
            <a:pPr marL="171450" indent="-171450">
              <a:buFont typeface="Calibri"/>
              <a:buChar char="-"/>
            </a:pPr>
            <a:r>
              <a:rPr lang="en-US" b="1" u="sng">
                <a:cs typeface="+mn-lt"/>
              </a:rPr>
              <a:t>On Wednesday morning ,</a:t>
            </a:r>
            <a:r>
              <a:rPr lang="en-US">
                <a:cs typeface="+mn-lt"/>
              </a:rPr>
              <a:t> Heather meets with her small group and LE again to discuss new symptoms the patient has developed. In the case, the patient presents to the ED with shortness of breath, pedal edema, and tremor. Heather and her group discuss the differential diagnosis for these new symptoms and possible treatment options. In discussing these, Heather and her small group review clinical reasoning skills and the role of </a:t>
            </a:r>
            <a:r>
              <a:rPr lang="en-US" err="1">
                <a:cs typeface="+mn-lt"/>
              </a:rPr>
              <a:t>interprofessionalism</a:t>
            </a:r>
            <a:r>
              <a:rPr lang="en-US">
                <a:cs typeface="+mn-lt"/>
              </a:rPr>
              <a:t> in Graves disease care.</a:t>
            </a:r>
            <a:br>
              <a:rPr lang="en-US">
                <a:cs typeface="+mn-lt"/>
              </a:rPr>
            </a:br>
            <a:br>
              <a:rPr lang="en-US">
                <a:cs typeface="+mn-lt"/>
              </a:rPr>
            </a:br>
            <a:r>
              <a:rPr lang="en-US"/>
              <a:t>Heather has a CAP group meeting that day. She has a </a:t>
            </a:r>
            <a:r>
              <a:rPr lang="en-US" err="1"/>
              <a:t>spanish</a:t>
            </a:r>
            <a:r>
              <a:rPr lang="en-US"/>
              <a:t> minor from college that she is interested in putting into use in medical school. Her CAP project is focused on ensuring adequate interpretive services for patients and is coordinated through Casa San Jose.</a:t>
            </a:r>
            <a:r>
              <a:rPr lang="en-US">
                <a:cs typeface="+mn-lt"/>
              </a:rPr>
              <a:t> That afternoon she and her groupmates meet with their Casa San Jose mentor to discuss their ideas for making their project sustainable.</a:t>
            </a:r>
            <a:br>
              <a:rPr lang="en-US">
                <a:cs typeface="+mn-lt"/>
              </a:rPr>
            </a:br>
            <a:endParaRPr lang="en-US">
              <a:cs typeface="+mn-lt"/>
            </a:endParaRPr>
          </a:p>
          <a:p>
            <a:pPr marL="171450" indent="-171450">
              <a:buFont typeface="Calibri"/>
              <a:buChar char="-"/>
            </a:pPr>
            <a:r>
              <a:rPr lang="en-US" b="1" u="sng">
                <a:cs typeface="+mn-lt"/>
              </a:rPr>
              <a:t>On Thursday morning</a:t>
            </a:r>
            <a:r>
              <a:rPr lang="en-US">
                <a:cs typeface="+mn-lt"/>
              </a:rPr>
              <a:t>, Heather meets with her small group and LE to discuss how the case patient is doing 2 years later. The patient had thyroid surgery and now 6 weeks post op is having hoarseness, fatigue, and weight gain. Heather's small group discusses the differential for these new symptoms and decide on a management plan. Heather's group also discusses how social determinants of health impact treatment compliance . </a:t>
            </a:r>
            <a:br>
              <a:rPr lang="en-US">
                <a:cs typeface="+mn-lt"/>
              </a:rPr>
            </a:br>
            <a:endParaRPr lang="en-US">
              <a:cs typeface="+mn-lt"/>
            </a:endParaRPr>
          </a:p>
          <a:p>
            <a:pPr marL="171450" indent="-171450">
              <a:buFont typeface="Calibri"/>
              <a:buChar char="-"/>
            </a:pPr>
            <a:r>
              <a:rPr lang="en-US" b="1" u="sng">
                <a:cs typeface="+mn-lt"/>
              </a:rPr>
              <a:t>Fridays</a:t>
            </a:r>
            <a:r>
              <a:rPr lang="en-US">
                <a:cs typeface="+mn-lt"/>
              </a:rPr>
              <a:t>, like every other week, are an assessment day. Last week was a formative, ungraded quiz, but this week has a summative exam that covers topics from the previous weeks' cases. After finishing the exam and having lunch, Heather joins the exam review session led by the content lead</a:t>
            </a:r>
            <a:br>
              <a:rPr lang="en-US">
                <a:cs typeface="+mn-lt"/>
              </a:rPr>
            </a:br>
            <a:endParaRPr lang="en-US">
              <a:solidFill>
                <a:srgbClr val="000000"/>
              </a:solidFill>
              <a:cs typeface="Calibri"/>
            </a:endParaRPr>
          </a:p>
          <a:p>
            <a:pPr marL="171450" indent="-171450">
              <a:buFont typeface="Calibri"/>
              <a:buChar char="-"/>
            </a:pPr>
            <a:endParaRPr lang="en-US">
              <a:cs typeface="+mn-lt"/>
            </a:endParaRPr>
          </a:p>
          <a:p>
            <a:pPr marL="171450" indent="-171450">
              <a:buFont typeface="Calibri"/>
              <a:buChar char="-"/>
            </a:pPr>
            <a:r>
              <a:rPr lang="en-US">
                <a:cs typeface="+mn-lt"/>
              </a:rPr>
              <a:t>--------------------------------</a:t>
            </a:r>
          </a:p>
          <a:p>
            <a:r>
              <a:rPr lang="en-US"/>
              <a:t>This particular week is Case 6: Grave’s disease that sits prior to a Flex Week. The first-year student begins with a case introduction on Friday after assessments.   This initial introduction may begin with a brief patient description, history and perhaps presenting complaint.  This sets the stage for the next week of integrated education. </a:t>
            </a:r>
            <a:endParaRPr lang="en-US">
              <a:cs typeface="Calibri" panose="020F0502020204030204"/>
            </a:endParaRPr>
          </a:p>
          <a:p>
            <a:endParaRPr lang="en-US"/>
          </a:p>
          <a:p>
            <a:r>
              <a:rPr lang="en-US"/>
              <a:t>	Monday morning, students will begin with team-based learning (TBL) followed by independent learning and a patient panel. Students Patient-centered care content will occur in the afternoons (one per week), facilitated by longitudinal Clinical Skills Preceptors. Tuesday will begin the small groups with Longitudinal Educators followed by lab time exploring the Visual Human Atlas (VHA). After discussing treatment options and new symptoms on Wednesday morning, students will switch to [topic from EDR or PPS). This too is a standard slot for integrating thread, research, and society content. Thursday's small groups send students to prepare for the summative assessment Friday morning. This 90-question exam will include vignettes and will be written by faculty and approved by a new Assessment Subcommittee of the </a:t>
            </a:r>
            <a:r>
              <a:rPr lang="en-US" err="1"/>
              <a:t>CUrriculum</a:t>
            </a:r>
            <a:r>
              <a:rPr lang="en-US"/>
              <a:t> Committee and will utilize criterion-referenced standard setting methods. The students will gather for a review immediately after the assessment. Friday afternoons are open for remediation, independent learning, or case review. In this particular case, the next week is a flex week</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5CD5AA19-F552-4722-83C1-2DA2345FEFDD}" type="slidenum">
              <a:rPr lang="en-US" smtClean="0"/>
              <a:t>10</a:t>
            </a:fld>
            <a:endParaRPr lang="en-US"/>
          </a:p>
        </p:txBody>
      </p:sp>
    </p:spTree>
    <p:extLst>
      <p:ext uri="{BB962C8B-B14F-4D97-AF65-F5344CB8AC3E}">
        <p14:creationId xmlns:p14="http://schemas.microsoft.com/office/powerpoint/2010/main" val="223178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Rachel</a:t>
            </a:r>
            <a:endParaRPr lang="en-US"/>
          </a:p>
          <a:p>
            <a:pPr marL="171450" indent="-171450">
              <a:buFont typeface="Calibri"/>
              <a:buChar char="-"/>
            </a:pPr>
            <a:endParaRPr lang="en-US">
              <a:cs typeface="Calibri" panose="020F0502020204030204"/>
            </a:endParaRPr>
          </a:p>
          <a:p>
            <a:r>
              <a:rPr lang="en-US">
                <a:cs typeface="Calibri" panose="020F0502020204030204"/>
              </a:rPr>
              <a:t>Heather example: Flex Week</a:t>
            </a:r>
          </a:p>
          <a:p>
            <a:pPr marL="171450" indent="-171450">
              <a:buFont typeface="Calibri"/>
              <a:buChar char="-"/>
            </a:pPr>
            <a:r>
              <a:rPr lang="en-US">
                <a:cs typeface="Calibri" panose="020F0502020204030204"/>
              </a:rPr>
              <a:t>Heather has been looking forward to this flex week since she started working with the Guerilla Eye Service last month. She is curious about </a:t>
            </a:r>
            <a:r>
              <a:rPr lang="en-US" err="1">
                <a:cs typeface="Calibri" panose="020F0502020204030204"/>
              </a:rPr>
              <a:t>ophtho</a:t>
            </a:r>
            <a:r>
              <a:rPr lang="en-US">
                <a:cs typeface="Calibri" panose="020F0502020204030204"/>
              </a:rPr>
              <a:t> and has signed up to take an </a:t>
            </a:r>
            <a:r>
              <a:rPr lang="en-US" err="1">
                <a:cs typeface="Calibri" panose="020F0502020204030204"/>
              </a:rPr>
              <a:t>ophtho</a:t>
            </a:r>
            <a:r>
              <a:rPr lang="en-US">
                <a:cs typeface="Calibri" panose="020F0502020204030204"/>
              </a:rPr>
              <a:t> PEC this week.</a:t>
            </a:r>
            <a:endParaRPr lang="en-US"/>
          </a:p>
          <a:p>
            <a:pPr marL="171450" indent="-171450">
              <a:buFont typeface="Calibri"/>
              <a:buChar char="-"/>
            </a:pPr>
            <a:r>
              <a:rPr lang="en-US">
                <a:cs typeface="Calibri" panose="020F0502020204030204"/>
              </a:rPr>
              <a:t>Each day, Heather will have roughly a half day of PEC content, as well as plenty of IL time. She plans to help staff a community health fair that her CAP nonprofit is organizing on Tuesday morning. She will also attend her LAP patient's prenatal appointment on Friday afternoon.</a:t>
            </a:r>
          </a:p>
          <a:p>
            <a:pPr marL="171450" indent="-171450">
              <a:buFont typeface="Calibri"/>
              <a:buChar char="-"/>
            </a:pPr>
            <a:r>
              <a:rPr lang="en-US">
                <a:cs typeface="Calibri" panose="020F0502020204030204"/>
              </a:rPr>
              <a:t>Some of her peers have scheduled other opportunities for this week, like shadowing, research, etc.</a:t>
            </a:r>
          </a:p>
          <a:p>
            <a:pPr marL="171450" indent="-171450">
              <a:buFont typeface="Calibri"/>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5CD5AA19-F552-4722-83C1-2DA2345FEFDD}" type="slidenum">
              <a:rPr lang="en-US" smtClean="0"/>
              <a:t>11</a:t>
            </a:fld>
            <a:endParaRPr lang="en-US"/>
          </a:p>
        </p:txBody>
      </p:sp>
    </p:spTree>
    <p:extLst>
      <p:ext uri="{BB962C8B-B14F-4D97-AF65-F5344CB8AC3E}">
        <p14:creationId xmlns:p14="http://schemas.microsoft.com/office/powerpoint/2010/main" val="3510170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Greg:  do you want to address Assessments only here, or also in slide 21</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5CD5AA19-F552-4722-83C1-2DA2345FEFDD}" type="slidenum">
              <a:rPr lang="en-US" smtClean="0"/>
              <a:t>12</a:t>
            </a:fld>
            <a:endParaRPr lang="en-US"/>
          </a:p>
        </p:txBody>
      </p:sp>
    </p:spTree>
    <p:extLst>
      <p:ext uri="{BB962C8B-B14F-4D97-AF65-F5344CB8AC3E}">
        <p14:creationId xmlns:p14="http://schemas.microsoft.com/office/powerpoint/2010/main" val="2557618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DE83B-0D7C-095F-6C37-871D0BD6AB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801496-FA34-E547-318F-9F2C1B1B05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24FECB-F8DC-5384-2669-6C6C5902EC7C}"/>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C666CCF9-CF83-106C-AAF0-E71F0327A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55052-6E31-5C50-5C93-0BB87C7BAB52}"/>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40104866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F30E6-8FB5-28D7-FBB8-0AF86D5543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E39F80-0335-CDE2-03C6-425AEC92B3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C8FC-014F-34D8-B0B3-6EC5414DD4CF}"/>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2013623A-AD37-FBCF-9F15-A002F6FF9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4EC71B-A959-E918-E8FD-9B15A778782C}"/>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30425804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D3314A-D0A1-0E0A-749F-DCD154583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EE010-BEB4-00CB-9ACB-BB37138901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2BA59-2D32-0FC0-EB74-AEB757037E92}"/>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9BD64299-0423-F6C7-C29C-A130FC935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28F575-00DD-973E-BCD8-EB31AF5BF32E}"/>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400300400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DFC8-B90E-DA8E-F708-942682FA1A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79F0E5-D2B8-5973-CABC-BDD4B53C77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34FE94-4AAE-2789-3992-4D30F7E2E368}"/>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F0D50D53-40B6-A392-F5C1-4894F6E0F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4FE03-C6EA-0E52-B703-49546E9F74FB}"/>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397052222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05EB6-C930-8F5B-BF0A-5DA7BE72FD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10D89E-EE9B-221B-D922-F7E7D6B638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85487-4624-CC13-DA20-2BC3EBC2988B}"/>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074D093D-B7FF-40C7-0164-12F6FB2E7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19A7F-34C8-37F9-C276-37BC4A845B56}"/>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325207976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A2E5C-2F25-3156-DCA3-245FDCC019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B2A59-4019-4608-7A91-793DD9D0C8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22DE6A-1E6A-807E-9F9B-82CE33F5DD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9E913-4C19-8405-6D76-59D7426B9DAF}"/>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6" name="Footer Placeholder 5">
            <a:extLst>
              <a:ext uri="{FF2B5EF4-FFF2-40B4-BE49-F238E27FC236}">
                <a16:creationId xmlns:a16="http://schemas.microsoft.com/office/drawing/2014/main" id="{2B5CA0B6-0678-5B96-A42C-A7498BB09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7F942-79E5-5C3C-A164-D2B68EAAEE20}"/>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42212039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757BD-1E29-4012-754B-79310EDA71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6B6E4F-A06F-5466-FC9D-B8DF599458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E26EB0-0364-C6FC-6B8E-2544B1FE72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4CBDE4-A5E1-5749-611E-EBB5D97445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0A4B0A-C3F5-1AE3-0B47-B63642ED75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DBDE84-7A42-C374-E91D-9CA19F056D5E}"/>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8" name="Footer Placeholder 7">
            <a:extLst>
              <a:ext uri="{FF2B5EF4-FFF2-40B4-BE49-F238E27FC236}">
                <a16:creationId xmlns:a16="http://schemas.microsoft.com/office/drawing/2014/main" id="{E0D52FE1-85E0-1EBE-AA33-89DF7A71D1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46FD40-EF25-56D3-B4B6-5C3F73EA43AA}"/>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120606272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80120-75AD-ABF3-2D1E-39DBCF67306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E1E19D-3DFF-7428-6BF4-3BA5C476A36D}"/>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4" name="Footer Placeholder 3">
            <a:extLst>
              <a:ext uri="{FF2B5EF4-FFF2-40B4-BE49-F238E27FC236}">
                <a16:creationId xmlns:a16="http://schemas.microsoft.com/office/drawing/2014/main" id="{C7AAF3DF-CA0C-E96A-B63A-966B9D98B4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3D836E-65B5-4D92-8FBC-E6E42890E3EB}"/>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296745847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668B61-4520-EFC3-5F75-4256CEE90D1E}"/>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3" name="Footer Placeholder 2">
            <a:extLst>
              <a:ext uri="{FF2B5EF4-FFF2-40B4-BE49-F238E27FC236}">
                <a16:creationId xmlns:a16="http://schemas.microsoft.com/office/drawing/2014/main" id="{2DF8EBEB-A392-1A77-4207-053C79F9AB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805EE7-A976-41D1-6BB4-50198104309E}"/>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283925825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F393-48BE-BD39-68F7-7A0FAB6FC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4A49D9-3BB6-BA25-F75A-102A6BCF6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5084EC-F1E8-F852-9C89-2857199BEE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CFED3-2D77-1356-E482-AE53CB9BDDA9}"/>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6" name="Footer Placeholder 5">
            <a:extLst>
              <a:ext uri="{FF2B5EF4-FFF2-40B4-BE49-F238E27FC236}">
                <a16:creationId xmlns:a16="http://schemas.microsoft.com/office/drawing/2014/main" id="{07BF5CB1-F4F8-92BD-E338-EB4DE7A7B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F85FF-5A8B-F855-8A07-9D6C4902D733}"/>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103270472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0C1A3-247F-4AFE-178B-52C6D1CD84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B2F0C4-2963-100E-6EAF-B1A48B5239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5FDAB49-2CDA-7147-E1DF-8F27DA2C8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C73B0-A211-9CCE-E153-BB975C089C39}"/>
              </a:ext>
            </a:extLst>
          </p:cNvPr>
          <p:cNvSpPr>
            <a:spLocks noGrp="1"/>
          </p:cNvSpPr>
          <p:nvPr>
            <p:ph type="dt" sz="half" idx="10"/>
          </p:nvPr>
        </p:nvSpPr>
        <p:spPr/>
        <p:txBody>
          <a:bodyPr/>
          <a:lstStyle/>
          <a:p>
            <a:fld id="{6E9EC80F-4E08-4FC7-9332-C06E40F64D93}" type="datetimeFigureOut">
              <a:rPr lang="en-US" smtClean="0"/>
              <a:t>4/3/2023</a:t>
            </a:fld>
            <a:endParaRPr lang="en-US"/>
          </a:p>
        </p:txBody>
      </p:sp>
      <p:sp>
        <p:nvSpPr>
          <p:cNvPr id="6" name="Footer Placeholder 5">
            <a:extLst>
              <a:ext uri="{FF2B5EF4-FFF2-40B4-BE49-F238E27FC236}">
                <a16:creationId xmlns:a16="http://schemas.microsoft.com/office/drawing/2014/main" id="{EC0A93B5-4018-EE33-A866-804729C89B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11C18-E68B-77CF-72B7-97664DD2D99B}"/>
              </a:ext>
            </a:extLst>
          </p:cNvPr>
          <p:cNvSpPr>
            <a:spLocks noGrp="1"/>
          </p:cNvSpPr>
          <p:nvPr>
            <p:ph type="sldNum" sz="quarter" idx="12"/>
          </p:nvPr>
        </p:nvSpPr>
        <p:spPr/>
        <p:txBody>
          <a:bodyPr/>
          <a:lstStyle/>
          <a:p>
            <a:fld id="{F4AD5560-9DC8-4E9F-8924-12D3A388D82A}" type="slidenum">
              <a:rPr lang="en-US" smtClean="0"/>
              <a:t>‹#›</a:t>
            </a:fld>
            <a:endParaRPr lang="en-US"/>
          </a:p>
        </p:txBody>
      </p:sp>
    </p:spTree>
    <p:extLst>
      <p:ext uri="{BB962C8B-B14F-4D97-AF65-F5344CB8AC3E}">
        <p14:creationId xmlns:p14="http://schemas.microsoft.com/office/powerpoint/2010/main" val="135564783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9B2D1A-485E-5ED8-467B-B7C1680A03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BCD6F4-6657-5DCB-1547-4CA6B71EC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423C0D-3729-C5B1-7931-07C11CD0A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EC80F-4E08-4FC7-9332-C06E40F64D93}" type="datetimeFigureOut">
              <a:rPr lang="en-US" smtClean="0"/>
              <a:t>4/3/2023</a:t>
            </a:fld>
            <a:endParaRPr lang="en-US"/>
          </a:p>
        </p:txBody>
      </p:sp>
      <p:sp>
        <p:nvSpPr>
          <p:cNvPr id="5" name="Footer Placeholder 4">
            <a:extLst>
              <a:ext uri="{FF2B5EF4-FFF2-40B4-BE49-F238E27FC236}">
                <a16:creationId xmlns:a16="http://schemas.microsoft.com/office/drawing/2014/main" id="{F83EF1F2-A8E7-AFB1-F9A7-4BC32E418C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78F1F0-B037-96BB-7E8C-3C4C53405E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5560-9DC8-4E9F-8924-12D3A388D82A}" type="slidenum">
              <a:rPr lang="en-US" smtClean="0"/>
              <a:t>‹#›</a:t>
            </a:fld>
            <a:endParaRPr lang="en-US"/>
          </a:p>
        </p:txBody>
      </p:sp>
    </p:spTree>
    <p:extLst>
      <p:ext uri="{BB962C8B-B14F-4D97-AF65-F5344CB8AC3E}">
        <p14:creationId xmlns:p14="http://schemas.microsoft.com/office/powerpoint/2010/main" val="385180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2C_E2B9A28D.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31.svg"/><Relationship Id="rId1" Type="http://schemas.openxmlformats.org/officeDocument/2006/relationships/slideLayout" Target="../slideLayouts/slideLayout2.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E917E85-F905-3A20-4A76-59ABEAB2C63C}"/>
              </a:ext>
            </a:extLst>
          </p:cNvPr>
          <p:cNvSpPr>
            <a:spLocks noChangeArrowheads="1"/>
          </p:cNvSpPr>
          <p:nvPr/>
        </p:nvSpPr>
        <p:spPr bwMode="auto">
          <a:xfrm>
            <a:off x="353086" y="636031"/>
            <a:ext cx="1173968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Three Rivers Curriculum Phase Three Final Report</a:t>
            </a:r>
            <a:endParaRPr kumimoji="0" lang="en-US" altLang="en-US" sz="14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a:ln>
                <a:noFill/>
              </a:ln>
              <a:solidFill>
                <a:schemeClr val="tx1"/>
              </a:solidFill>
              <a:effectLst/>
              <a:latin typeface="Arial" panose="020B0604020202020204" pitchFamily="34" charset="0"/>
            </a:endParaRPr>
          </a:p>
        </p:txBody>
      </p:sp>
      <p:pic>
        <p:nvPicPr>
          <p:cNvPr id="1025" name="Picture 438474974">
            <a:extLst>
              <a:ext uri="{FF2B5EF4-FFF2-40B4-BE49-F238E27FC236}">
                <a16:creationId xmlns:a16="http://schemas.microsoft.com/office/drawing/2014/main" id="{841359D4-8604-FC04-8E1A-66D63603F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706" y="1834788"/>
            <a:ext cx="4517678" cy="45176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4C6DCFEA-D3FD-5701-78F5-E6F9264A17A1}"/>
              </a:ext>
            </a:extLst>
          </p:cNvPr>
          <p:cNvSpPr>
            <a:spLocks noChangeArrowheads="1"/>
          </p:cNvSpPr>
          <p:nvPr/>
        </p:nvSpPr>
        <p:spPr bwMode="auto">
          <a:xfrm>
            <a:off x="6964859" y="2534496"/>
            <a:ext cx="405649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Curriculum Reform Task Force Leadership</a:t>
            </a:r>
            <a:endParaRPr kumimoji="0" lang="en-US" altLang="en-US" sz="800" b="0" i="0" u="sng" strike="noStrike" cap="none" normalizeH="0" baseline="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Nathalie Chen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Rachel Fogel</a:t>
            </a:r>
            <a:r>
              <a:rPr lang="en-US" altLang="en-US" sz="800"/>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Alaina James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John Maier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Katie </a:t>
            </a:r>
            <a:r>
              <a:rPr kumimoji="0" lang="en-US" altLang="en-US" sz="1800" b="0" i="0" u="none" strike="noStrike" cap="none" normalizeH="0" baseline="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Maietta</a:t>
            </a:r>
            <a:endPar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Greg Null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13195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104-67C7-C025-F996-270BE4369D8E}"/>
              </a:ext>
            </a:extLst>
          </p:cNvPr>
          <p:cNvSpPr>
            <a:spLocks noGrp="1"/>
          </p:cNvSpPr>
          <p:nvPr>
            <p:ph type="title"/>
          </p:nvPr>
        </p:nvSpPr>
        <p:spPr>
          <a:xfrm>
            <a:off x="249382" y="-4329"/>
            <a:ext cx="11785600" cy="1325563"/>
          </a:xfrm>
        </p:spPr>
        <p:txBody>
          <a:bodyPr>
            <a:normAutofit/>
          </a:bodyPr>
          <a:lstStyle/>
          <a:p>
            <a:r>
              <a:rPr lang="en-US" sz="3600"/>
              <a:t>Student Experience: Example Week – Weight Loss and Fatigue</a:t>
            </a:r>
            <a:endParaRPr lang="en-US" sz="3600">
              <a:cs typeface="Calibri Light"/>
            </a:endParaRPr>
          </a:p>
        </p:txBody>
      </p:sp>
      <p:sp>
        <p:nvSpPr>
          <p:cNvPr id="7" name="Slide Number Placeholder 6">
            <a:extLst>
              <a:ext uri="{FF2B5EF4-FFF2-40B4-BE49-F238E27FC236}">
                <a16:creationId xmlns:a16="http://schemas.microsoft.com/office/drawing/2014/main" id="{F95467A3-3071-81DB-8A91-2EC73B13F15F}"/>
              </a:ext>
            </a:extLst>
          </p:cNvPr>
          <p:cNvSpPr>
            <a:spLocks noGrp="1"/>
          </p:cNvSpPr>
          <p:nvPr>
            <p:ph type="sldNum" sz="quarter" idx="12"/>
          </p:nvPr>
        </p:nvSpPr>
        <p:spPr/>
        <p:txBody>
          <a:bodyPr/>
          <a:lstStyle/>
          <a:p>
            <a:fld id="{F4AD5560-9DC8-4E9F-8924-12D3A388D82A}" type="slidenum">
              <a:rPr lang="en-US" smtClean="0"/>
              <a:t>10</a:t>
            </a:fld>
            <a:endParaRPr lang="en-US"/>
          </a:p>
        </p:txBody>
      </p:sp>
      <p:grpSp>
        <p:nvGrpSpPr>
          <p:cNvPr id="3" name="Group 2">
            <a:extLst>
              <a:ext uri="{FF2B5EF4-FFF2-40B4-BE49-F238E27FC236}">
                <a16:creationId xmlns:a16="http://schemas.microsoft.com/office/drawing/2014/main" id="{6C2293AD-4130-DD45-7BF2-00A781BB5FA5}"/>
              </a:ext>
            </a:extLst>
          </p:cNvPr>
          <p:cNvGrpSpPr/>
          <p:nvPr/>
        </p:nvGrpSpPr>
        <p:grpSpPr>
          <a:xfrm>
            <a:off x="384195" y="5253182"/>
            <a:ext cx="10023690" cy="1528862"/>
            <a:chOff x="384195" y="5253182"/>
            <a:chExt cx="10023690" cy="1528862"/>
          </a:xfrm>
        </p:grpSpPr>
        <p:pic>
          <p:nvPicPr>
            <p:cNvPr id="9" name="Picture 7" descr="A picture containing diagram&#10;&#10;Description automatically generated">
              <a:extLst>
                <a:ext uri="{FF2B5EF4-FFF2-40B4-BE49-F238E27FC236}">
                  <a16:creationId xmlns:a16="http://schemas.microsoft.com/office/drawing/2014/main" id="{69EAE092-FDEB-6D0A-03EE-77106842251D}"/>
                </a:ext>
              </a:extLst>
            </p:cNvPr>
            <p:cNvPicPr>
              <a:picLocks noChangeAspect="1"/>
            </p:cNvPicPr>
            <p:nvPr/>
          </p:nvPicPr>
          <p:blipFill>
            <a:blip r:embed="rId3"/>
            <a:stretch>
              <a:fillRect/>
            </a:stretch>
          </p:blipFill>
          <p:spPr>
            <a:xfrm>
              <a:off x="384195" y="5258847"/>
              <a:ext cx="10023690" cy="1523197"/>
            </a:xfrm>
            <a:prstGeom prst="rect">
              <a:avLst/>
            </a:prstGeom>
          </p:spPr>
        </p:pic>
        <p:sp>
          <p:nvSpPr>
            <p:cNvPr id="11" name="Rectangle 10">
              <a:extLst>
                <a:ext uri="{FF2B5EF4-FFF2-40B4-BE49-F238E27FC236}">
                  <a16:creationId xmlns:a16="http://schemas.microsoft.com/office/drawing/2014/main" id="{29B5D1C4-92E2-173D-6AED-03653BCDD5CA}"/>
                </a:ext>
              </a:extLst>
            </p:cNvPr>
            <p:cNvSpPr/>
            <p:nvPr/>
          </p:nvSpPr>
          <p:spPr>
            <a:xfrm>
              <a:off x="2516909" y="5253182"/>
              <a:ext cx="173181" cy="15239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2BE4447A-E5C8-E1DE-796D-530427E7D88E}"/>
              </a:ext>
            </a:extLst>
          </p:cNvPr>
          <p:cNvGrpSpPr/>
          <p:nvPr/>
        </p:nvGrpSpPr>
        <p:grpSpPr>
          <a:xfrm>
            <a:off x="2538335" y="917788"/>
            <a:ext cx="6590675" cy="4172978"/>
            <a:chOff x="3787515" y="655460"/>
            <a:chExt cx="6590675" cy="4172978"/>
          </a:xfrm>
        </p:grpSpPr>
        <p:pic>
          <p:nvPicPr>
            <p:cNvPr id="20" name="Picture 20">
              <a:extLst>
                <a:ext uri="{FF2B5EF4-FFF2-40B4-BE49-F238E27FC236}">
                  <a16:creationId xmlns:a16="http://schemas.microsoft.com/office/drawing/2014/main" id="{CA05BA30-EBB3-D40C-B28C-B77283DA0A34}"/>
                </a:ext>
              </a:extLst>
            </p:cNvPr>
            <p:cNvPicPr>
              <a:picLocks noChangeAspect="1"/>
            </p:cNvPicPr>
            <p:nvPr/>
          </p:nvPicPr>
          <p:blipFill>
            <a:blip r:embed="rId4"/>
            <a:stretch>
              <a:fillRect/>
            </a:stretch>
          </p:blipFill>
          <p:spPr>
            <a:xfrm>
              <a:off x="3787515" y="655460"/>
              <a:ext cx="6590675" cy="4172978"/>
            </a:xfrm>
            <a:prstGeom prst="rect">
              <a:avLst/>
            </a:prstGeom>
          </p:spPr>
        </p:pic>
        <p:sp>
          <p:nvSpPr>
            <p:cNvPr id="22" name="Rectangle 21">
              <a:extLst>
                <a:ext uri="{FF2B5EF4-FFF2-40B4-BE49-F238E27FC236}">
                  <a16:creationId xmlns:a16="http://schemas.microsoft.com/office/drawing/2014/main" id="{D519A573-4995-BC35-574D-208F3EF303FD}"/>
                </a:ext>
              </a:extLst>
            </p:cNvPr>
            <p:cNvSpPr/>
            <p:nvPr/>
          </p:nvSpPr>
          <p:spPr>
            <a:xfrm>
              <a:off x="6737777" y="3036166"/>
              <a:ext cx="1197581" cy="87239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cs typeface="Calibri"/>
                </a:rPr>
                <a:t>CAP</a:t>
              </a:r>
              <a:endParaRPr lang="en-US" err="1">
                <a:solidFill>
                  <a:srgbClr val="000000"/>
                </a:solidFill>
              </a:endParaRPr>
            </a:p>
          </p:txBody>
        </p:sp>
        <p:sp>
          <p:nvSpPr>
            <p:cNvPr id="24" name="Rectangle 23">
              <a:extLst>
                <a:ext uri="{FF2B5EF4-FFF2-40B4-BE49-F238E27FC236}">
                  <a16:creationId xmlns:a16="http://schemas.microsoft.com/office/drawing/2014/main" id="{0E5DA4A9-2F96-616F-828A-F5E0C1A3FED6}"/>
                </a:ext>
              </a:extLst>
            </p:cNvPr>
            <p:cNvSpPr/>
            <p:nvPr/>
          </p:nvSpPr>
          <p:spPr>
            <a:xfrm>
              <a:off x="5522573" y="3471101"/>
              <a:ext cx="1205687" cy="44275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solidFill>
                    <a:srgbClr val="000000"/>
                  </a:solidFill>
                  <a:cs typeface="Calibri"/>
                </a:rPr>
                <a:t>LAP</a:t>
              </a:r>
            </a:p>
          </p:txBody>
        </p:sp>
      </p:grpSp>
    </p:spTree>
    <p:extLst>
      <p:ext uri="{BB962C8B-B14F-4D97-AF65-F5344CB8AC3E}">
        <p14:creationId xmlns:p14="http://schemas.microsoft.com/office/powerpoint/2010/main" val="282468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B1FFE-62C6-1C42-9F34-E10E9655FBD9}"/>
              </a:ext>
            </a:extLst>
          </p:cNvPr>
          <p:cNvSpPr>
            <a:spLocks noGrp="1"/>
          </p:cNvSpPr>
          <p:nvPr>
            <p:ph type="title"/>
          </p:nvPr>
        </p:nvSpPr>
        <p:spPr/>
        <p:txBody>
          <a:bodyPr/>
          <a:lstStyle/>
          <a:p>
            <a:r>
              <a:rPr lang="en-US"/>
              <a:t>Student Experience:  Flex Weeks</a:t>
            </a:r>
          </a:p>
        </p:txBody>
      </p:sp>
      <p:sp>
        <p:nvSpPr>
          <p:cNvPr id="3" name="Content Placeholder 2">
            <a:extLst>
              <a:ext uri="{FF2B5EF4-FFF2-40B4-BE49-F238E27FC236}">
                <a16:creationId xmlns:a16="http://schemas.microsoft.com/office/drawing/2014/main" id="{7DCBA3EB-D8E1-65F7-6F64-15C9A1B11CC2}"/>
              </a:ext>
            </a:extLst>
          </p:cNvPr>
          <p:cNvSpPr>
            <a:spLocks noGrp="1"/>
          </p:cNvSpPr>
          <p:nvPr>
            <p:ph idx="1"/>
          </p:nvPr>
        </p:nvSpPr>
        <p:spPr>
          <a:xfrm>
            <a:off x="838200" y="1825625"/>
            <a:ext cx="4729681" cy="4351338"/>
          </a:xfrm>
        </p:spPr>
        <p:txBody>
          <a:bodyPr/>
          <a:lstStyle/>
          <a:p>
            <a:r>
              <a:rPr lang="en-US"/>
              <a:t>Shadowing</a:t>
            </a:r>
          </a:p>
          <a:p>
            <a:r>
              <a:rPr lang="en-US"/>
              <a:t>Research</a:t>
            </a:r>
          </a:p>
          <a:p>
            <a:r>
              <a:rPr lang="en-US"/>
              <a:t>Professional Enhancement (PEC)</a:t>
            </a:r>
          </a:p>
          <a:p>
            <a:r>
              <a:rPr lang="en-US"/>
              <a:t>Community Service</a:t>
            </a:r>
          </a:p>
          <a:p>
            <a:r>
              <a:rPr lang="en-US"/>
              <a:t>Professional Development</a:t>
            </a:r>
          </a:p>
          <a:p>
            <a:r>
              <a:rPr lang="en-US"/>
              <a:t>Wellness</a:t>
            </a:r>
          </a:p>
          <a:p>
            <a:r>
              <a:rPr lang="en-US"/>
              <a:t>Remediation</a:t>
            </a:r>
          </a:p>
        </p:txBody>
      </p:sp>
      <p:pic>
        <p:nvPicPr>
          <p:cNvPr id="4" name="Picture 3">
            <a:extLst>
              <a:ext uri="{FF2B5EF4-FFF2-40B4-BE49-F238E27FC236}">
                <a16:creationId xmlns:a16="http://schemas.microsoft.com/office/drawing/2014/main" id="{B5B40C6A-8AD9-C09F-508B-A67039191322}"/>
              </a:ext>
            </a:extLst>
          </p:cNvPr>
          <p:cNvPicPr>
            <a:picLocks noChangeAspect="1"/>
          </p:cNvPicPr>
          <p:nvPr/>
        </p:nvPicPr>
        <p:blipFill>
          <a:blip r:embed="rId3"/>
          <a:stretch>
            <a:fillRect/>
          </a:stretch>
        </p:blipFill>
        <p:spPr>
          <a:xfrm>
            <a:off x="5712736" y="1874682"/>
            <a:ext cx="6028194" cy="4437218"/>
          </a:xfrm>
          <a:prstGeom prst="rect">
            <a:avLst/>
          </a:prstGeom>
        </p:spPr>
      </p:pic>
      <p:sp>
        <p:nvSpPr>
          <p:cNvPr id="6" name="Rectangle 5">
            <a:extLst>
              <a:ext uri="{FF2B5EF4-FFF2-40B4-BE49-F238E27FC236}">
                <a16:creationId xmlns:a16="http://schemas.microsoft.com/office/drawing/2014/main" id="{DB610779-5D38-D77E-9D98-22BAFB17A0E2}"/>
              </a:ext>
            </a:extLst>
          </p:cNvPr>
          <p:cNvSpPr/>
          <p:nvPr/>
        </p:nvSpPr>
        <p:spPr>
          <a:xfrm>
            <a:off x="10674672" y="4869438"/>
            <a:ext cx="976044" cy="436651"/>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0000"/>
                </a:solidFill>
                <a:cs typeface="Calibri"/>
              </a:rPr>
              <a:t>LAP</a:t>
            </a:r>
            <a:endParaRPr lang="en-US" err="1">
              <a:solidFill>
                <a:srgbClr val="000000"/>
              </a:solidFill>
            </a:endParaRPr>
          </a:p>
        </p:txBody>
      </p:sp>
      <p:sp>
        <p:nvSpPr>
          <p:cNvPr id="8" name="Rectangle 7">
            <a:extLst>
              <a:ext uri="{FF2B5EF4-FFF2-40B4-BE49-F238E27FC236}">
                <a16:creationId xmlns:a16="http://schemas.microsoft.com/office/drawing/2014/main" id="{60AA2FD9-6739-A07F-E4A2-CE81C1B08C8F}"/>
              </a:ext>
            </a:extLst>
          </p:cNvPr>
          <p:cNvSpPr/>
          <p:nvPr/>
        </p:nvSpPr>
        <p:spPr>
          <a:xfrm>
            <a:off x="7369594" y="2058944"/>
            <a:ext cx="984605" cy="8561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0000"/>
                </a:solidFill>
                <a:cs typeface="Calibri"/>
              </a:rPr>
              <a:t>CAP</a:t>
            </a:r>
            <a:endParaRPr lang="en-US" err="1">
              <a:solidFill>
                <a:srgbClr val="000000"/>
              </a:solidFill>
            </a:endParaRPr>
          </a:p>
        </p:txBody>
      </p:sp>
      <p:sp>
        <p:nvSpPr>
          <p:cNvPr id="7" name="Slide Number Placeholder 6">
            <a:extLst>
              <a:ext uri="{FF2B5EF4-FFF2-40B4-BE49-F238E27FC236}">
                <a16:creationId xmlns:a16="http://schemas.microsoft.com/office/drawing/2014/main" id="{51127EEA-E545-F098-9226-22BC293EFFE3}"/>
              </a:ext>
            </a:extLst>
          </p:cNvPr>
          <p:cNvSpPr>
            <a:spLocks noGrp="1"/>
          </p:cNvSpPr>
          <p:nvPr>
            <p:ph type="sldNum" sz="quarter" idx="12"/>
          </p:nvPr>
        </p:nvSpPr>
        <p:spPr/>
        <p:txBody>
          <a:bodyPr/>
          <a:lstStyle/>
          <a:p>
            <a:fld id="{F4AD5560-9DC8-4E9F-8924-12D3A388D82A}" type="slidenum">
              <a:rPr lang="en-US" smtClean="0"/>
              <a:t>11</a:t>
            </a:fld>
            <a:endParaRPr lang="en-US"/>
          </a:p>
        </p:txBody>
      </p:sp>
    </p:spTree>
    <p:extLst>
      <p:ext uri="{BB962C8B-B14F-4D97-AF65-F5344CB8AC3E}">
        <p14:creationId xmlns:p14="http://schemas.microsoft.com/office/powerpoint/2010/main" val="3237702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BE68D-CA43-6D98-FD37-E47795E06D93}"/>
              </a:ext>
            </a:extLst>
          </p:cNvPr>
          <p:cNvSpPr>
            <a:spLocks noGrp="1"/>
          </p:cNvSpPr>
          <p:nvPr>
            <p:ph type="title"/>
          </p:nvPr>
        </p:nvSpPr>
        <p:spPr/>
        <p:txBody>
          <a:bodyPr/>
          <a:lstStyle/>
          <a:p>
            <a:r>
              <a:rPr lang="en-US"/>
              <a:t>Student Experience:  Assessments</a:t>
            </a:r>
          </a:p>
        </p:txBody>
      </p:sp>
      <p:sp>
        <p:nvSpPr>
          <p:cNvPr id="3" name="Content Placeholder 2">
            <a:extLst>
              <a:ext uri="{FF2B5EF4-FFF2-40B4-BE49-F238E27FC236}">
                <a16:creationId xmlns:a16="http://schemas.microsoft.com/office/drawing/2014/main" id="{BE7B8BE9-025C-3009-1EF6-B9DBB9127EB7}"/>
              </a:ext>
            </a:extLst>
          </p:cNvPr>
          <p:cNvSpPr>
            <a:spLocks noGrp="1"/>
          </p:cNvSpPr>
          <p:nvPr>
            <p:ph idx="1"/>
          </p:nvPr>
        </p:nvSpPr>
        <p:spPr/>
        <p:txBody>
          <a:bodyPr vert="horz" lIns="91440" tIns="45720" rIns="91440" bIns="45720" rtlCol="0" anchor="t">
            <a:normAutofit/>
          </a:bodyPr>
          <a:lstStyle/>
          <a:p>
            <a:r>
              <a:rPr lang="en-US"/>
              <a:t>Weekly Formative Assessments</a:t>
            </a:r>
          </a:p>
          <a:p>
            <a:r>
              <a:rPr lang="en-US"/>
              <a:t>12 Summative Assessments</a:t>
            </a:r>
            <a:endParaRPr lang="en-US">
              <a:cs typeface="Calibri"/>
            </a:endParaRPr>
          </a:p>
          <a:p>
            <a:r>
              <a:rPr lang="en-US"/>
              <a:t>3 Progress Tests during the first 15 months </a:t>
            </a:r>
          </a:p>
        </p:txBody>
      </p:sp>
      <p:pic>
        <p:nvPicPr>
          <p:cNvPr id="6" name="Picture 5">
            <a:extLst>
              <a:ext uri="{FF2B5EF4-FFF2-40B4-BE49-F238E27FC236}">
                <a16:creationId xmlns:a16="http://schemas.microsoft.com/office/drawing/2014/main" id="{51A1D511-6667-17AB-964C-CA80CBDBA672}"/>
              </a:ext>
            </a:extLst>
          </p:cNvPr>
          <p:cNvPicPr>
            <a:picLocks noChangeAspect="1"/>
          </p:cNvPicPr>
          <p:nvPr/>
        </p:nvPicPr>
        <p:blipFill>
          <a:blip r:embed="rId3"/>
          <a:stretch>
            <a:fillRect/>
          </a:stretch>
        </p:blipFill>
        <p:spPr>
          <a:xfrm>
            <a:off x="207389" y="3297232"/>
            <a:ext cx="11777221" cy="3560768"/>
          </a:xfrm>
          <a:prstGeom prst="rect">
            <a:avLst/>
          </a:prstGeom>
        </p:spPr>
      </p:pic>
      <p:sp>
        <p:nvSpPr>
          <p:cNvPr id="5" name="Slide Number Placeholder 4">
            <a:extLst>
              <a:ext uri="{FF2B5EF4-FFF2-40B4-BE49-F238E27FC236}">
                <a16:creationId xmlns:a16="http://schemas.microsoft.com/office/drawing/2014/main" id="{728D15B1-4E7F-67A1-7855-1F92F1D5EA27}"/>
              </a:ext>
            </a:extLst>
          </p:cNvPr>
          <p:cNvSpPr>
            <a:spLocks noGrp="1"/>
          </p:cNvSpPr>
          <p:nvPr>
            <p:ph type="sldNum" sz="quarter" idx="12"/>
          </p:nvPr>
        </p:nvSpPr>
        <p:spPr/>
        <p:txBody>
          <a:bodyPr/>
          <a:lstStyle/>
          <a:p>
            <a:fld id="{F4AD5560-9DC8-4E9F-8924-12D3A388D82A}" type="slidenum">
              <a:rPr lang="en-US" smtClean="0"/>
              <a:t>12</a:t>
            </a:fld>
            <a:endParaRPr lang="en-US"/>
          </a:p>
        </p:txBody>
      </p:sp>
    </p:spTree>
    <p:extLst>
      <p:ext uri="{BB962C8B-B14F-4D97-AF65-F5344CB8AC3E}">
        <p14:creationId xmlns:p14="http://schemas.microsoft.com/office/powerpoint/2010/main" val="2173372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F2763-2482-2FF0-8948-8CA5241C6E06}"/>
              </a:ext>
            </a:extLst>
          </p:cNvPr>
          <p:cNvSpPr>
            <a:spLocks noGrp="1"/>
          </p:cNvSpPr>
          <p:nvPr>
            <p:ph type="title"/>
          </p:nvPr>
        </p:nvSpPr>
        <p:spPr/>
        <p:txBody>
          <a:bodyPr/>
          <a:lstStyle/>
          <a:p>
            <a:r>
              <a:rPr lang="en-US">
                <a:ea typeface="Calibri Light"/>
                <a:cs typeface="Calibri Light"/>
              </a:rPr>
              <a:t>Student Experience: Remediation </a:t>
            </a:r>
          </a:p>
        </p:txBody>
      </p:sp>
      <p:sp>
        <p:nvSpPr>
          <p:cNvPr id="3" name="Content Placeholder 2">
            <a:extLst>
              <a:ext uri="{FF2B5EF4-FFF2-40B4-BE49-F238E27FC236}">
                <a16:creationId xmlns:a16="http://schemas.microsoft.com/office/drawing/2014/main" id="{E003D8B8-2D80-2884-A364-D03A7D1E8D5F}"/>
              </a:ext>
            </a:extLst>
          </p:cNvPr>
          <p:cNvSpPr>
            <a:spLocks noGrp="1"/>
          </p:cNvSpPr>
          <p:nvPr>
            <p:ph idx="1"/>
          </p:nvPr>
        </p:nvSpPr>
        <p:spPr/>
        <p:txBody>
          <a:bodyPr vert="horz" lIns="91440" tIns="45720" rIns="91440" bIns="45720" rtlCol="0" anchor="t">
            <a:normAutofit/>
          </a:bodyPr>
          <a:lstStyle/>
          <a:p>
            <a:r>
              <a:rPr lang="en-US">
                <a:cs typeface="Calibri"/>
              </a:rPr>
              <a:t>Normalization of learning resources</a:t>
            </a:r>
          </a:p>
          <a:p>
            <a:r>
              <a:rPr lang="en-US">
                <a:cs typeface="Calibri"/>
              </a:rPr>
              <a:t>Post-formative assessment outreach</a:t>
            </a:r>
            <a:endParaRPr lang="en-US"/>
          </a:p>
          <a:p>
            <a:r>
              <a:rPr lang="en-US">
                <a:cs typeface="Calibri"/>
              </a:rPr>
              <a:t>Summative assessment failure</a:t>
            </a:r>
          </a:p>
          <a:p>
            <a:pPr lvl="1"/>
            <a:r>
              <a:rPr lang="en-US">
                <a:ea typeface="+mn-lt"/>
                <a:cs typeface="+mn-lt"/>
              </a:rPr>
              <a:t>Student Success Team notified</a:t>
            </a:r>
          </a:p>
          <a:p>
            <a:pPr lvl="1"/>
            <a:r>
              <a:rPr lang="en-US">
                <a:ea typeface="+mn-lt"/>
                <a:cs typeface="+mn-lt"/>
              </a:rPr>
              <a:t>Remediation begins (flex week, IL time, break, summer)</a:t>
            </a:r>
          </a:p>
          <a:p>
            <a:pPr lvl="1"/>
            <a:r>
              <a:rPr lang="en-US">
                <a:ea typeface="+mn-lt"/>
                <a:cs typeface="+mn-lt"/>
              </a:rPr>
              <a:t>Secondary assessment in failure area only</a:t>
            </a:r>
            <a:endParaRPr lang="en-US"/>
          </a:p>
          <a:p>
            <a:r>
              <a:rPr lang="en-US">
                <a:cs typeface="Calibri"/>
              </a:rPr>
              <a:t>1st year completion by mid-July</a:t>
            </a:r>
          </a:p>
          <a:p>
            <a:r>
              <a:rPr lang="en-US">
                <a:cs typeface="Calibri"/>
              </a:rPr>
              <a:t>2nd year completion by Preclerkship Week</a:t>
            </a:r>
          </a:p>
          <a:p>
            <a:pPr marL="0" indent="0">
              <a:buNone/>
            </a:pPr>
            <a:endParaRPr lang="en-US">
              <a:cs typeface="Calibri"/>
            </a:endParaRPr>
          </a:p>
          <a:p>
            <a:pPr marL="457200" lvl="1" indent="0">
              <a:buNone/>
            </a:pPr>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AA7E1B36-92AF-BBCB-5254-9831EC667087}"/>
              </a:ext>
            </a:extLst>
          </p:cNvPr>
          <p:cNvSpPr>
            <a:spLocks noGrp="1"/>
          </p:cNvSpPr>
          <p:nvPr>
            <p:ph type="sldNum" sz="quarter" idx="12"/>
          </p:nvPr>
        </p:nvSpPr>
        <p:spPr/>
        <p:txBody>
          <a:bodyPr/>
          <a:lstStyle/>
          <a:p>
            <a:fld id="{F4AD5560-9DC8-4E9F-8924-12D3A388D82A}" type="slidenum">
              <a:rPr lang="en-US" smtClean="0"/>
              <a:t>13</a:t>
            </a:fld>
            <a:endParaRPr lang="en-US"/>
          </a:p>
        </p:txBody>
      </p:sp>
    </p:spTree>
    <p:extLst>
      <p:ext uri="{BB962C8B-B14F-4D97-AF65-F5344CB8AC3E}">
        <p14:creationId xmlns:p14="http://schemas.microsoft.com/office/powerpoint/2010/main" val="534266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C8B7-041B-D918-74DE-34A102AD8B21}"/>
              </a:ext>
            </a:extLst>
          </p:cNvPr>
          <p:cNvSpPr>
            <a:spLocks noGrp="1"/>
          </p:cNvSpPr>
          <p:nvPr>
            <p:ph type="title"/>
          </p:nvPr>
        </p:nvSpPr>
        <p:spPr>
          <a:xfrm>
            <a:off x="838200" y="387871"/>
            <a:ext cx="10515600" cy="1325563"/>
          </a:xfrm>
        </p:spPr>
        <p:txBody>
          <a:bodyPr/>
          <a:lstStyle/>
          <a:p>
            <a:r>
              <a:rPr lang="en-US">
                <a:cs typeface="Calibri Light"/>
              </a:rPr>
              <a:t>Clerkships and Bridges</a:t>
            </a:r>
          </a:p>
        </p:txBody>
      </p:sp>
      <p:sp>
        <p:nvSpPr>
          <p:cNvPr id="3" name="Content Placeholder 2">
            <a:extLst>
              <a:ext uri="{FF2B5EF4-FFF2-40B4-BE49-F238E27FC236}">
                <a16:creationId xmlns:a16="http://schemas.microsoft.com/office/drawing/2014/main" id="{30C2E1D8-8031-E8BB-C5F7-1F2C3377A48C}"/>
              </a:ext>
            </a:extLst>
          </p:cNvPr>
          <p:cNvSpPr>
            <a:spLocks noGrp="1"/>
          </p:cNvSpPr>
          <p:nvPr>
            <p:ph idx="1"/>
          </p:nvPr>
        </p:nvSpPr>
        <p:spPr>
          <a:xfrm>
            <a:off x="423081" y="1968154"/>
            <a:ext cx="5249839" cy="4482008"/>
          </a:xfrm>
        </p:spPr>
        <p:txBody>
          <a:bodyPr vert="horz" lIns="91440" tIns="45720" rIns="91440" bIns="45720" rtlCol="0" anchor="t">
            <a:normAutofit/>
          </a:bodyPr>
          <a:lstStyle/>
          <a:p>
            <a:r>
              <a:rPr lang="en-US" sz="2000" b="1">
                <a:cs typeface="Calibri"/>
              </a:rPr>
              <a:t>Changes to core clerkships:</a:t>
            </a:r>
            <a:r>
              <a:rPr lang="en-US" sz="2000">
                <a:cs typeface="Calibri"/>
              </a:rPr>
              <a:t> </a:t>
            </a:r>
          </a:p>
          <a:p>
            <a:pPr lvl="1">
              <a:spcBef>
                <a:spcPts val="1000"/>
              </a:spcBef>
            </a:pPr>
            <a:r>
              <a:rPr lang="en-US" sz="2000">
                <a:cs typeface="Calibri"/>
              </a:rPr>
              <a:t>Surgery = 8 weeks</a:t>
            </a:r>
          </a:p>
          <a:p>
            <a:pPr lvl="1">
              <a:spcBef>
                <a:spcPts val="1000"/>
              </a:spcBef>
            </a:pPr>
            <a:r>
              <a:rPr lang="en-US" sz="2000">
                <a:cs typeface="Calibri"/>
              </a:rPr>
              <a:t>OB/GYN = 6 weeks</a:t>
            </a:r>
          </a:p>
          <a:p>
            <a:pPr lvl="1">
              <a:spcBef>
                <a:spcPts val="1000"/>
              </a:spcBef>
            </a:pPr>
            <a:r>
              <a:rPr lang="en-US" sz="2000">
                <a:ea typeface="+mn-lt"/>
                <a:cs typeface="+mn-lt"/>
              </a:rPr>
              <a:t>Anesthesia moved to MS4</a:t>
            </a:r>
          </a:p>
          <a:p>
            <a:pPr lvl="1">
              <a:spcBef>
                <a:spcPts val="1000"/>
              </a:spcBef>
            </a:pPr>
            <a:r>
              <a:rPr lang="en-US" sz="2000">
                <a:ea typeface="+mn-lt"/>
                <a:cs typeface="+mn-lt"/>
              </a:rPr>
              <a:t>AOMC moved to MS4 (may be fulfilled with LCE)</a:t>
            </a:r>
          </a:p>
          <a:p>
            <a:pPr lvl="1">
              <a:spcBef>
                <a:spcPts val="1000"/>
              </a:spcBef>
            </a:pPr>
            <a:r>
              <a:rPr lang="en-US" sz="2000">
                <a:cs typeface="Calibri"/>
              </a:rPr>
              <a:t>Removal of Specialty Care</a:t>
            </a:r>
          </a:p>
          <a:p>
            <a:pPr lvl="1"/>
            <a:endParaRPr lang="en-US" sz="2000">
              <a:cs typeface="Calibri"/>
            </a:endParaRPr>
          </a:p>
          <a:p>
            <a:pPr marL="285750" indent="-285750">
              <a:buFont typeface="Arial,Sans-Serif" panose="020B0604020202020204" pitchFamily="34" charset="0"/>
            </a:pPr>
            <a:r>
              <a:rPr lang="en-US" sz="2000" b="1">
                <a:ea typeface="+mn-lt"/>
                <a:cs typeface="+mn-lt"/>
              </a:rPr>
              <a:t>Acute Care Elective (MS4)</a:t>
            </a:r>
            <a:endParaRPr lang="en-US" sz="2000">
              <a:ea typeface="+mn-lt"/>
              <a:cs typeface="+mn-lt"/>
            </a:endParaRPr>
          </a:p>
          <a:p>
            <a:pPr marL="742950" lvl="1" indent="-285750">
              <a:buFont typeface="Arial,Sans-Serif" panose="020B0604020202020204" pitchFamily="34" charset="0"/>
            </a:pPr>
            <a:r>
              <a:rPr lang="en-US" sz="2000">
                <a:ea typeface="+mn-lt"/>
                <a:cs typeface="+mn-lt"/>
              </a:rPr>
              <a:t>Strongly recommended</a:t>
            </a:r>
            <a:br>
              <a:rPr lang="en-US" sz="2000">
                <a:ea typeface="+mn-lt"/>
                <a:cs typeface="+mn-lt"/>
              </a:rPr>
            </a:br>
            <a:endParaRPr lang="en-US" sz="2000">
              <a:ea typeface="+mn-lt"/>
              <a:cs typeface="+mn-lt"/>
            </a:endParaRPr>
          </a:p>
          <a:p>
            <a:endParaRPr lang="en-US" sz="2000">
              <a:cs typeface="Calibri"/>
            </a:endParaRPr>
          </a:p>
          <a:p>
            <a:endParaRPr lang="en-US" sz="2000">
              <a:cs typeface="Calibri"/>
            </a:endParaRPr>
          </a:p>
        </p:txBody>
      </p:sp>
      <p:sp>
        <p:nvSpPr>
          <p:cNvPr id="5" name="Slide Number Placeholder 4">
            <a:extLst>
              <a:ext uri="{FF2B5EF4-FFF2-40B4-BE49-F238E27FC236}">
                <a16:creationId xmlns:a16="http://schemas.microsoft.com/office/drawing/2014/main" id="{A14F9E67-2318-C5A3-7412-18E56DA88C7B}"/>
              </a:ext>
            </a:extLst>
          </p:cNvPr>
          <p:cNvSpPr>
            <a:spLocks noGrp="1"/>
          </p:cNvSpPr>
          <p:nvPr>
            <p:ph type="sldNum" sz="quarter" idx="12"/>
          </p:nvPr>
        </p:nvSpPr>
        <p:spPr/>
        <p:txBody>
          <a:bodyPr/>
          <a:lstStyle/>
          <a:p>
            <a:fld id="{F4AD5560-9DC8-4E9F-8924-12D3A388D82A}" type="slidenum">
              <a:rPr lang="en-US" smtClean="0"/>
              <a:t>14</a:t>
            </a:fld>
            <a:endParaRPr lang="en-US"/>
          </a:p>
        </p:txBody>
      </p:sp>
      <p:sp>
        <p:nvSpPr>
          <p:cNvPr id="6" name="TextBox 5">
            <a:extLst>
              <a:ext uri="{FF2B5EF4-FFF2-40B4-BE49-F238E27FC236}">
                <a16:creationId xmlns:a16="http://schemas.microsoft.com/office/drawing/2014/main" id="{C2BA22B9-AF96-8603-B698-B1379F6849D0}"/>
              </a:ext>
            </a:extLst>
          </p:cNvPr>
          <p:cNvSpPr txBox="1"/>
          <p:nvPr/>
        </p:nvSpPr>
        <p:spPr>
          <a:xfrm>
            <a:off x="6101686" y="2001670"/>
            <a:ext cx="5254387" cy="41421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000" b="1">
                <a:cs typeface="Calibri"/>
              </a:rPr>
              <a:t>Ophthalmology/Otolaryngology</a:t>
            </a:r>
            <a:endParaRPr lang="en-US" sz="2000" b="1">
              <a:ea typeface="+mn-lt"/>
              <a:cs typeface="+mn-lt"/>
            </a:endParaRPr>
          </a:p>
          <a:p>
            <a:pPr marL="742950" lvl="1" indent="-285750">
              <a:lnSpc>
                <a:spcPct val="90000"/>
              </a:lnSpc>
              <a:spcBef>
                <a:spcPts val="500"/>
              </a:spcBef>
              <a:buFont typeface="Arial"/>
              <a:buChar char="•"/>
            </a:pPr>
            <a:r>
              <a:rPr lang="en-US" sz="2000">
                <a:cs typeface="Calibri"/>
              </a:rPr>
              <a:t>Content to be integrated into all four years of curriculum</a:t>
            </a:r>
            <a:endParaRPr lang="en-US" sz="2000">
              <a:ea typeface="+mn-lt"/>
              <a:cs typeface="+mn-lt"/>
            </a:endParaRPr>
          </a:p>
          <a:p>
            <a:pPr marL="742950" lvl="1" indent="-285750">
              <a:lnSpc>
                <a:spcPct val="90000"/>
              </a:lnSpc>
              <a:spcBef>
                <a:spcPts val="500"/>
              </a:spcBef>
              <a:buFont typeface="Arial"/>
              <a:buChar char="•"/>
            </a:pPr>
            <a:r>
              <a:rPr lang="en-US" sz="2000">
                <a:cs typeface="Calibri"/>
              </a:rPr>
              <a:t>Includes time within cases, clinical sites, electives etc.</a:t>
            </a:r>
            <a:br>
              <a:rPr lang="en-US" sz="2000">
                <a:cs typeface="Calibri"/>
              </a:rPr>
            </a:br>
            <a:endParaRPr lang="en-US" sz="2000">
              <a:ea typeface="+mn-lt"/>
              <a:cs typeface="+mn-lt"/>
            </a:endParaRPr>
          </a:p>
          <a:p>
            <a:pPr marL="285750" indent="-285750">
              <a:lnSpc>
                <a:spcPct val="90000"/>
              </a:lnSpc>
              <a:spcBef>
                <a:spcPts val="1000"/>
              </a:spcBef>
              <a:buFont typeface="Arial"/>
              <a:buChar char="•"/>
            </a:pPr>
            <a:r>
              <a:rPr lang="en-US" sz="2000" b="1">
                <a:ea typeface="+mn-lt"/>
                <a:cs typeface="+mn-lt"/>
              </a:rPr>
              <a:t>Longitudinal Clinical Experience (LCE)</a:t>
            </a:r>
            <a:endParaRPr lang="en-US" sz="2000">
              <a:ea typeface="+mn-lt"/>
              <a:cs typeface="+mn-lt"/>
            </a:endParaRPr>
          </a:p>
          <a:p>
            <a:pPr marL="742950" lvl="1" indent="-285750">
              <a:lnSpc>
                <a:spcPct val="90000"/>
              </a:lnSpc>
              <a:spcBef>
                <a:spcPts val="500"/>
              </a:spcBef>
              <a:buFont typeface="Arial"/>
              <a:buChar char="•"/>
            </a:pPr>
            <a:r>
              <a:rPr lang="en-US" sz="2000">
                <a:cs typeface="Calibri"/>
              </a:rPr>
              <a:t>One-year ambulatory experience in MS4 </a:t>
            </a:r>
            <a:endParaRPr lang="en-US" sz="2000">
              <a:ea typeface="+mn-lt"/>
              <a:cs typeface="+mn-lt"/>
            </a:endParaRPr>
          </a:p>
          <a:p>
            <a:pPr marL="742950" lvl="1" indent="-285750">
              <a:lnSpc>
                <a:spcPct val="90000"/>
              </a:lnSpc>
              <a:spcBef>
                <a:spcPts val="500"/>
              </a:spcBef>
              <a:buFont typeface="Arial"/>
              <a:buChar char="•"/>
            </a:pPr>
            <a:r>
              <a:rPr lang="en-US" sz="2000">
                <a:cs typeface="Calibri"/>
              </a:rPr>
              <a:t>Six Tracks: IM, FM, Peds, Surg, OB/GYN, Psych</a:t>
            </a:r>
            <a:endParaRPr lang="en-US" sz="2000">
              <a:ea typeface="+mn-lt"/>
              <a:cs typeface="+mn-lt"/>
            </a:endParaRPr>
          </a:p>
          <a:p>
            <a:pPr marL="742950" lvl="1" indent="-285750">
              <a:lnSpc>
                <a:spcPct val="90000"/>
              </a:lnSpc>
              <a:spcBef>
                <a:spcPts val="500"/>
              </a:spcBef>
              <a:buFont typeface="Arial"/>
              <a:buChar char="•"/>
            </a:pPr>
            <a:r>
              <a:rPr lang="en-US" sz="2000">
                <a:cs typeface="Calibri"/>
              </a:rPr>
              <a:t>Students in IM, FM track may be exempt from Outpatient IM Clerkship</a:t>
            </a:r>
          </a:p>
          <a:p>
            <a:endParaRPr lang="en-US" sz="2000">
              <a:cs typeface="Calibri"/>
            </a:endParaRPr>
          </a:p>
        </p:txBody>
      </p:sp>
    </p:spTree>
    <p:extLst>
      <p:ext uri="{BB962C8B-B14F-4D97-AF65-F5344CB8AC3E}">
        <p14:creationId xmlns:p14="http://schemas.microsoft.com/office/powerpoint/2010/main" val="2733404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ED7B2672-1333-7DE5-F9E4-D0979B6E014F}"/>
              </a:ext>
            </a:extLst>
          </p:cNvPr>
          <p:cNvPicPr>
            <a:picLocks noGrp="1" noChangeAspect="1"/>
          </p:cNvPicPr>
          <p:nvPr>
            <p:ph idx="1"/>
          </p:nvPr>
        </p:nvPicPr>
        <p:blipFill>
          <a:blip r:embed="rId2"/>
          <a:stretch>
            <a:fillRect/>
          </a:stretch>
        </p:blipFill>
        <p:spPr>
          <a:xfrm>
            <a:off x="2059573" y="900237"/>
            <a:ext cx="8072855" cy="5700794"/>
          </a:xfrm>
        </p:spPr>
      </p:pic>
      <p:sp>
        <p:nvSpPr>
          <p:cNvPr id="4" name="Slide Number Placeholder 3">
            <a:extLst>
              <a:ext uri="{FF2B5EF4-FFF2-40B4-BE49-F238E27FC236}">
                <a16:creationId xmlns:a16="http://schemas.microsoft.com/office/drawing/2014/main" id="{491A04F2-782E-3A76-32CE-78BB0F06219E}"/>
              </a:ext>
            </a:extLst>
          </p:cNvPr>
          <p:cNvSpPr>
            <a:spLocks noGrp="1"/>
          </p:cNvSpPr>
          <p:nvPr>
            <p:ph type="sldNum" sz="quarter" idx="12"/>
          </p:nvPr>
        </p:nvSpPr>
        <p:spPr/>
        <p:txBody>
          <a:bodyPr/>
          <a:lstStyle/>
          <a:p>
            <a:fld id="{F4AD5560-9DC8-4E9F-8924-12D3A388D82A}" type="slidenum">
              <a:rPr lang="en-US" smtClean="0"/>
              <a:t>15</a:t>
            </a:fld>
            <a:endParaRPr lang="en-US"/>
          </a:p>
        </p:txBody>
      </p:sp>
      <p:sp>
        <p:nvSpPr>
          <p:cNvPr id="6" name="Title 1">
            <a:extLst>
              <a:ext uri="{FF2B5EF4-FFF2-40B4-BE49-F238E27FC236}">
                <a16:creationId xmlns:a16="http://schemas.microsoft.com/office/drawing/2014/main" id="{F44B6E68-3A8A-F0D8-6627-0078FC09EEE1}"/>
              </a:ext>
            </a:extLst>
          </p:cNvPr>
          <p:cNvSpPr>
            <a:spLocks noGrp="1"/>
          </p:cNvSpPr>
          <p:nvPr>
            <p:ph type="title"/>
          </p:nvPr>
        </p:nvSpPr>
        <p:spPr>
          <a:xfrm>
            <a:off x="410411" y="111125"/>
            <a:ext cx="3470443" cy="1338931"/>
          </a:xfrm>
        </p:spPr>
        <p:txBody>
          <a:bodyPr/>
          <a:lstStyle/>
          <a:p>
            <a:r>
              <a:rPr lang="en-US">
                <a:cs typeface="Calibri Light"/>
              </a:rPr>
              <a:t>Legacy Cohort</a:t>
            </a:r>
            <a:endParaRPr lang="en-US"/>
          </a:p>
        </p:txBody>
      </p:sp>
    </p:spTree>
    <p:extLst>
      <p:ext uri="{BB962C8B-B14F-4D97-AF65-F5344CB8AC3E}">
        <p14:creationId xmlns:p14="http://schemas.microsoft.com/office/powerpoint/2010/main" val="245062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79F40-1A54-252F-D463-A643735B07A3}"/>
              </a:ext>
            </a:extLst>
          </p:cNvPr>
          <p:cNvSpPr>
            <a:spLocks noGrp="1"/>
          </p:cNvSpPr>
          <p:nvPr>
            <p:ph type="title"/>
          </p:nvPr>
        </p:nvSpPr>
        <p:spPr/>
        <p:txBody>
          <a:bodyPr/>
          <a:lstStyle/>
          <a:p>
            <a:r>
              <a:rPr lang="en-US">
                <a:cs typeface="Calibri Light"/>
              </a:rPr>
              <a:t>Legacy Cohort</a:t>
            </a:r>
            <a:endParaRPr lang="en-US"/>
          </a:p>
        </p:txBody>
      </p:sp>
      <p:sp>
        <p:nvSpPr>
          <p:cNvPr id="3" name="Content Placeholder 2">
            <a:extLst>
              <a:ext uri="{FF2B5EF4-FFF2-40B4-BE49-F238E27FC236}">
                <a16:creationId xmlns:a16="http://schemas.microsoft.com/office/drawing/2014/main" id="{6DDFBC71-22B8-7A6C-F3BC-D1602BC79032}"/>
              </a:ext>
            </a:extLst>
          </p:cNvPr>
          <p:cNvSpPr>
            <a:spLocks noGrp="1"/>
          </p:cNvSpPr>
          <p:nvPr>
            <p:ph idx="1"/>
          </p:nvPr>
        </p:nvSpPr>
        <p:spPr>
          <a:xfrm>
            <a:off x="838200" y="1989495"/>
            <a:ext cx="10508317" cy="4682099"/>
          </a:xfrm>
        </p:spPr>
        <p:txBody>
          <a:bodyPr vert="horz" lIns="91440" tIns="45720" rIns="91440" bIns="45720" rtlCol="0" anchor="t">
            <a:normAutofit/>
          </a:bodyPr>
          <a:lstStyle/>
          <a:p>
            <a:pPr marL="457200" indent="-457200"/>
            <a:r>
              <a:rPr lang="en-US">
                <a:ea typeface="+mn-lt"/>
                <a:cs typeface="+mn-lt"/>
              </a:rPr>
              <a:t>Ten-week overlap of legacy and 3RC students</a:t>
            </a:r>
            <a:endParaRPr lang="en-US"/>
          </a:p>
          <a:p>
            <a:pPr lvl="2"/>
            <a:r>
              <a:rPr lang="en-US">
                <a:ea typeface="+mn-lt"/>
                <a:cs typeface="+mn-lt"/>
              </a:rPr>
              <a:t>Working Group recommended possible solutions to minimize burden on faculty/clinical sites, maximize student learning</a:t>
            </a:r>
          </a:p>
          <a:p>
            <a:pPr lvl="2"/>
            <a:r>
              <a:rPr lang="en-US">
                <a:ea typeface="+mn-lt"/>
                <a:cs typeface="+mn-lt"/>
              </a:rPr>
              <a:t>Best option: </a:t>
            </a:r>
          </a:p>
          <a:p>
            <a:pPr lvl="3"/>
            <a:r>
              <a:rPr lang="en-US">
                <a:ea typeface="+mn-lt"/>
                <a:cs typeface="+mn-lt"/>
              </a:rPr>
              <a:t>Legacy cohort will shift AOMC and Specialty Care to MS4 (timing flexible)</a:t>
            </a:r>
          </a:p>
          <a:p>
            <a:pPr lvl="3"/>
            <a:r>
              <a:rPr lang="en-US">
                <a:ea typeface="+mn-lt"/>
                <a:cs typeface="+mn-lt"/>
              </a:rPr>
              <a:t>3RC cohort will skip the 2 flex weeks that are built into the new calendar in the clerkships phase and will instead have 2 extra weeks at the beginning of the clerkships phase to create an extended pre-clerkship experience or other clinical experience</a:t>
            </a:r>
            <a:endParaRPr lang="en-US">
              <a:cs typeface="Calibri" panose="020F0502020204030204"/>
            </a:endParaRPr>
          </a:p>
          <a:p>
            <a:pPr marL="914400" lvl="2" indent="0">
              <a:buNone/>
            </a:pPr>
            <a:endParaRPr lang="en-US">
              <a:ea typeface="+mn-lt"/>
              <a:cs typeface="+mn-lt"/>
            </a:endParaRPr>
          </a:p>
          <a:p>
            <a:r>
              <a:rPr lang="en-US">
                <a:ea typeface="+mn-lt"/>
                <a:cs typeface="+mn-lt"/>
              </a:rPr>
              <a:t>   Pilot of Longitudinal Clinical Experience during MS4</a:t>
            </a:r>
            <a:endParaRPr lang="en-US">
              <a:cs typeface="Calibri"/>
            </a:endParaRPr>
          </a:p>
        </p:txBody>
      </p:sp>
      <p:sp>
        <p:nvSpPr>
          <p:cNvPr id="4" name="Slide Number Placeholder 3">
            <a:extLst>
              <a:ext uri="{FF2B5EF4-FFF2-40B4-BE49-F238E27FC236}">
                <a16:creationId xmlns:a16="http://schemas.microsoft.com/office/drawing/2014/main" id="{8355FC93-938E-FC0A-F0E2-A75BE28166B5}"/>
              </a:ext>
            </a:extLst>
          </p:cNvPr>
          <p:cNvSpPr>
            <a:spLocks noGrp="1"/>
          </p:cNvSpPr>
          <p:nvPr>
            <p:ph type="sldNum" sz="quarter" idx="12"/>
          </p:nvPr>
        </p:nvSpPr>
        <p:spPr/>
        <p:txBody>
          <a:bodyPr/>
          <a:lstStyle/>
          <a:p>
            <a:fld id="{F4AD5560-9DC8-4E9F-8924-12D3A388D82A}" type="slidenum">
              <a:rPr lang="en-US" smtClean="0"/>
              <a:t>16</a:t>
            </a:fld>
            <a:endParaRPr lang="en-US"/>
          </a:p>
        </p:txBody>
      </p:sp>
    </p:spTree>
    <p:extLst>
      <p:ext uri="{BB962C8B-B14F-4D97-AF65-F5344CB8AC3E}">
        <p14:creationId xmlns:p14="http://schemas.microsoft.com/office/powerpoint/2010/main" val="2444725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CAF6C-964B-BCCA-7071-7AD824ACA95D}"/>
              </a:ext>
            </a:extLst>
          </p:cNvPr>
          <p:cNvSpPr>
            <a:spLocks noGrp="1"/>
          </p:cNvSpPr>
          <p:nvPr>
            <p:ph type="title"/>
          </p:nvPr>
        </p:nvSpPr>
        <p:spPr/>
        <p:txBody>
          <a:bodyPr/>
          <a:lstStyle/>
          <a:p>
            <a:r>
              <a:rPr lang="en-US">
                <a:ea typeface="+mj-lt"/>
                <a:cs typeface="+mj-lt"/>
              </a:rPr>
              <a:t>Primary Care Accelerated Track (PCAT)</a:t>
            </a:r>
            <a:endParaRPr lang="en-US"/>
          </a:p>
        </p:txBody>
      </p:sp>
      <p:sp>
        <p:nvSpPr>
          <p:cNvPr id="3" name="Content Placeholder 2">
            <a:extLst>
              <a:ext uri="{FF2B5EF4-FFF2-40B4-BE49-F238E27FC236}">
                <a16:creationId xmlns:a16="http://schemas.microsoft.com/office/drawing/2014/main" id="{042ACEDE-8A3E-A6DE-F89E-4A252AFDD2D4}"/>
              </a:ext>
            </a:extLst>
          </p:cNvPr>
          <p:cNvSpPr>
            <a:spLocks noGrp="1"/>
          </p:cNvSpPr>
          <p:nvPr>
            <p:ph idx="1"/>
          </p:nvPr>
        </p:nvSpPr>
        <p:spPr>
          <a:xfrm>
            <a:off x="838200" y="1511149"/>
            <a:ext cx="10518403" cy="4972472"/>
          </a:xfrm>
        </p:spPr>
        <p:txBody>
          <a:bodyPr vert="horz" lIns="91440" tIns="45720" rIns="91440" bIns="45720" rtlCol="0" anchor="t">
            <a:normAutofit fontScale="85000" lnSpcReduction="20000"/>
          </a:bodyPr>
          <a:lstStyle/>
          <a:p>
            <a:pPr marL="457200" indent="-457200"/>
            <a:r>
              <a:rPr lang="en-US">
                <a:cs typeface="Calibri"/>
              </a:rPr>
              <a:t>3-year accelerated program for IM, FM, and Peds</a:t>
            </a:r>
          </a:p>
          <a:p>
            <a:pPr marL="914400" lvl="1" indent="-457200"/>
            <a:r>
              <a:rPr lang="en-US">
                <a:cs typeface="Calibri"/>
              </a:rPr>
              <a:t>7 student capacity</a:t>
            </a:r>
          </a:p>
          <a:p>
            <a:pPr marL="914400" lvl="1" indent="-457200"/>
            <a:r>
              <a:rPr lang="en-US">
                <a:cs typeface="Calibri"/>
              </a:rPr>
              <a:t>Students will be ranked to match to UPMC</a:t>
            </a:r>
            <a:br>
              <a:rPr lang="en-US">
                <a:cs typeface="Calibri"/>
              </a:rPr>
            </a:br>
            <a:endParaRPr lang="en-US">
              <a:cs typeface="Calibri"/>
            </a:endParaRPr>
          </a:p>
          <a:p>
            <a:pPr marL="457200" indent="-457200"/>
            <a:r>
              <a:rPr lang="en-US">
                <a:cs typeface="Calibri"/>
              </a:rPr>
              <a:t>Program starts in July</a:t>
            </a:r>
            <a:br>
              <a:rPr lang="en-US">
                <a:cs typeface="Calibri"/>
              </a:rPr>
            </a:br>
            <a:endParaRPr lang="en-US">
              <a:cs typeface="Calibri"/>
            </a:endParaRPr>
          </a:p>
          <a:p>
            <a:pPr marL="457200" indent="-457200"/>
            <a:r>
              <a:rPr lang="en-US">
                <a:cs typeface="Calibri"/>
              </a:rPr>
              <a:t>PCAT students have additional courses and activities to maintain standards and achieve competency </a:t>
            </a:r>
          </a:p>
          <a:p>
            <a:pPr marL="914400" lvl="1"/>
            <a:r>
              <a:rPr lang="en-US">
                <a:ea typeface="+mn-lt"/>
                <a:cs typeface="+mn-lt"/>
              </a:rPr>
              <a:t>Summer courses (Community Health, Clinical Skills, and Health Care Systems)</a:t>
            </a:r>
          </a:p>
          <a:p>
            <a:pPr marL="914400" lvl="1"/>
            <a:r>
              <a:rPr lang="en-US">
                <a:ea typeface="+mn-lt"/>
                <a:cs typeface="+mn-lt"/>
              </a:rPr>
              <a:t>Specific flex week activities</a:t>
            </a:r>
          </a:p>
          <a:p>
            <a:pPr marL="914400" lvl="1"/>
            <a:r>
              <a:rPr lang="en-US">
                <a:ea typeface="+mn-lt"/>
                <a:cs typeface="+mn-lt"/>
              </a:rPr>
              <a:t>Clinical continuity experiences</a:t>
            </a:r>
          </a:p>
          <a:p>
            <a:pPr marL="457200"/>
            <a:r>
              <a:rPr lang="en-US">
                <a:ea typeface="+mn-lt"/>
                <a:cs typeface="+mn-lt"/>
              </a:rPr>
              <a:t>Students can change their mind</a:t>
            </a:r>
          </a:p>
          <a:p>
            <a:pPr marL="914400" lvl="1" indent="-457200"/>
            <a:r>
              <a:rPr lang="en-US">
                <a:ea typeface="+mn-lt"/>
                <a:cs typeface="+mn-lt"/>
              </a:rPr>
              <a:t>Can opt out of matching with UPMC</a:t>
            </a:r>
          </a:p>
          <a:p>
            <a:pPr marL="914400" lvl="1" indent="-457200"/>
            <a:r>
              <a:rPr lang="en-US">
                <a:ea typeface="+mn-lt"/>
                <a:cs typeface="+mn-lt"/>
              </a:rPr>
              <a:t>Can drop out of the PCAT</a:t>
            </a:r>
            <a:br>
              <a:rPr lang="en-US">
                <a:ea typeface="+mn-lt"/>
                <a:cs typeface="+mn-lt"/>
              </a:rPr>
            </a:br>
            <a:endParaRPr lang="en-US">
              <a:ea typeface="+mn-lt"/>
              <a:cs typeface="+mn-lt"/>
            </a:endParaRPr>
          </a:p>
          <a:p>
            <a:pPr marL="457200" indent="-457200"/>
            <a:r>
              <a:rPr lang="en-US">
                <a:ea typeface="+mn-lt"/>
                <a:cs typeface="+mn-lt"/>
              </a:rPr>
              <a:t>5 students matching into IM and FM in AY23-24</a:t>
            </a:r>
            <a:endParaRPr lang="en-US">
              <a:cs typeface="Calibri"/>
            </a:endParaRPr>
          </a:p>
          <a:p>
            <a:endParaRPr lang="en-US">
              <a:cs typeface="Calibri"/>
            </a:endParaRPr>
          </a:p>
          <a:p>
            <a:pPr lvl="1"/>
            <a:endParaRPr lang="en-US">
              <a:cs typeface="Calibri"/>
            </a:endParaRPr>
          </a:p>
          <a:p>
            <a:pPr lvl="1"/>
            <a:endParaRPr lang="en-US">
              <a:cs typeface="Calibri"/>
            </a:endParaRPr>
          </a:p>
        </p:txBody>
      </p:sp>
      <p:sp>
        <p:nvSpPr>
          <p:cNvPr id="5" name="Slide Number Placeholder 4">
            <a:extLst>
              <a:ext uri="{FF2B5EF4-FFF2-40B4-BE49-F238E27FC236}">
                <a16:creationId xmlns:a16="http://schemas.microsoft.com/office/drawing/2014/main" id="{126AFB94-390A-1897-5BA0-8E60BF5F71C3}"/>
              </a:ext>
            </a:extLst>
          </p:cNvPr>
          <p:cNvSpPr>
            <a:spLocks noGrp="1"/>
          </p:cNvSpPr>
          <p:nvPr>
            <p:ph type="sldNum" sz="quarter" idx="12"/>
          </p:nvPr>
        </p:nvSpPr>
        <p:spPr/>
        <p:txBody>
          <a:bodyPr/>
          <a:lstStyle/>
          <a:p>
            <a:fld id="{F4AD5560-9DC8-4E9F-8924-12D3A388D82A}" type="slidenum">
              <a:rPr lang="en-US" smtClean="0"/>
              <a:t>17</a:t>
            </a:fld>
            <a:endParaRPr lang="en-US"/>
          </a:p>
        </p:txBody>
      </p:sp>
    </p:spTree>
    <p:extLst>
      <p:ext uri="{BB962C8B-B14F-4D97-AF65-F5344CB8AC3E}">
        <p14:creationId xmlns:p14="http://schemas.microsoft.com/office/powerpoint/2010/main" val="3803816589"/>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FA98-C530-AAEA-FCAF-F7CBF2638F9A}"/>
              </a:ext>
            </a:extLst>
          </p:cNvPr>
          <p:cNvSpPr>
            <a:spLocks noGrp="1"/>
          </p:cNvSpPr>
          <p:nvPr>
            <p:ph type="title"/>
          </p:nvPr>
        </p:nvSpPr>
        <p:spPr/>
        <p:txBody>
          <a:bodyPr/>
          <a:lstStyle/>
          <a:p>
            <a:r>
              <a:rPr lang="en-US"/>
              <a:t>Faculty Experience</a:t>
            </a:r>
          </a:p>
        </p:txBody>
      </p:sp>
      <p:sp>
        <p:nvSpPr>
          <p:cNvPr id="3" name="Content Placeholder 2">
            <a:extLst>
              <a:ext uri="{FF2B5EF4-FFF2-40B4-BE49-F238E27FC236}">
                <a16:creationId xmlns:a16="http://schemas.microsoft.com/office/drawing/2014/main" id="{0BFD042D-820A-F713-ECC7-78C676FE9A93}"/>
              </a:ext>
            </a:extLst>
          </p:cNvPr>
          <p:cNvSpPr>
            <a:spLocks noGrp="1"/>
          </p:cNvSpPr>
          <p:nvPr>
            <p:ph idx="1"/>
          </p:nvPr>
        </p:nvSpPr>
        <p:spPr>
          <a:xfrm>
            <a:off x="838200" y="1825625"/>
            <a:ext cx="6251825" cy="4351338"/>
          </a:xfrm>
        </p:spPr>
        <p:txBody>
          <a:bodyPr vert="horz" lIns="91440" tIns="45720" rIns="91440" bIns="45720" rtlCol="0" anchor="t">
            <a:normAutofit/>
          </a:bodyPr>
          <a:lstStyle/>
          <a:p>
            <a:r>
              <a:rPr lang="en-US" b="1"/>
              <a:t>Protected time</a:t>
            </a:r>
            <a:r>
              <a:rPr lang="en-US"/>
              <a:t> focus on educating students first 15 months</a:t>
            </a:r>
          </a:p>
          <a:p>
            <a:endParaRPr lang="en-US"/>
          </a:p>
          <a:p>
            <a:endParaRPr lang="en-US"/>
          </a:p>
          <a:p>
            <a:r>
              <a:rPr lang="en-US" b="1"/>
              <a:t>Longitudinal relationships</a:t>
            </a:r>
            <a:r>
              <a:rPr lang="en-US"/>
              <a:t> with students</a:t>
            </a:r>
            <a:endParaRPr lang="en-US">
              <a:cs typeface="Calibri"/>
            </a:endParaRPr>
          </a:p>
          <a:p>
            <a:endParaRPr lang="en-US">
              <a:cs typeface="Calibri"/>
            </a:endParaRPr>
          </a:p>
          <a:p>
            <a:endParaRPr lang="en-US">
              <a:cs typeface="Calibri"/>
            </a:endParaRPr>
          </a:p>
          <a:p>
            <a:r>
              <a:rPr lang="en-US">
                <a:cs typeface="Calibri"/>
              </a:rPr>
              <a:t>Professional Development</a:t>
            </a:r>
          </a:p>
          <a:p>
            <a:endParaRPr lang="en-US">
              <a:cs typeface="Calibri"/>
            </a:endParaRPr>
          </a:p>
          <a:p>
            <a:endParaRPr lang="en-US">
              <a:cs typeface="Calibri"/>
            </a:endParaRPr>
          </a:p>
          <a:p>
            <a:pPr marL="1371600" lvl="3" indent="0">
              <a:buNone/>
            </a:pPr>
            <a:endParaRPr lang="en-US">
              <a:cs typeface="Calibri"/>
            </a:endParaRPr>
          </a:p>
        </p:txBody>
      </p:sp>
      <p:sp>
        <p:nvSpPr>
          <p:cNvPr id="5" name="Slide Number Placeholder 4">
            <a:extLst>
              <a:ext uri="{FF2B5EF4-FFF2-40B4-BE49-F238E27FC236}">
                <a16:creationId xmlns:a16="http://schemas.microsoft.com/office/drawing/2014/main" id="{B2DAA6E5-2AF3-369F-6FA1-65EDFF81D4CA}"/>
              </a:ext>
            </a:extLst>
          </p:cNvPr>
          <p:cNvSpPr>
            <a:spLocks noGrp="1"/>
          </p:cNvSpPr>
          <p:nvPr>
            <p:ph type="sldNum" sz="quarter" idx="12"/>
          </p:nvPr>
        </p:nvSpPr>
        <p:spPr/>
        <p:txBody>
          <a:bodyPr/>
          <a:lstStyle/>
          <a:p>
            <a:fld id="{F4AD5560-9DC8-4E9F-8924-12D3A388D82A}" type="slidenum">
              <a:rPr lang="en-US" smtClean="0"/>
              <a:t>18</a:t>
            </a:fld>
            <a:endParaRPr lang="en-US"/>
          </a:p>
        </p:txBody>
      </p:sp>
      <p:pic>
        <p:nvPicPr>
          <p:cNvPr id="4" name="Graphic 8" descr="Hourglass 30% with solid fill">
            <a:extLst>
              <a:ext uri="{FF2B5EF4-FFF2-40B4-BE49-F238E27FC236}">
                <a16:creationId xmlns:a16="http://schemas.microsoft.com/office/drawing/2014/main" id="{49B4F9E1-8B9D-B480-E519-BF0925BA89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9743" y="1456363"/>
            <a:ext cx="914400" cy="914400"/>
          </a:xfrm>
          <a:prstGeom prst="rect">
            <a:avLst/>
          </a:prstGeom>
        </p:spPr>
      </p:pic>
      <p:pic>
        <p:nvPicPr>
          <p:cNvPr id="9" name="Graphic 9" descr="Daily calendar outline">
            <a:extLst>
              <a:ext uri="{FF2B5EF4-FFF2-40B4-BE49-F238E27FC236}">
                <a16:creationId xmlns:a16="http://schemas.microsoft.com/office/drawing/2014/main" id="{7A52A6D1-2074-9B21-6229-6C8632EC2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357047" y="999913"/>
            <a:ext cx="914400" cy="914400"/>
          </a:xfrm>
          <a:prstGeom prst="rect">
            <a:avLst/>
          </a:prstGeom>
        </p:spPr>
      </p:pic>
      <p:pic>
        <p:nvPicPr>
          <p:cNvPr id="10" name="Graphic 10" descr="Connections with solid fill">
            <a:extLst>
              <a:ext uri="{FF2B5EF4-FFF2-40B4-BE49-F238E27FC236}">
                <a16:creationId xmlns:a16="http://schemas.microsoft.com/office/drawing/2014/main" id="{9FC03E62-9D7C-2978-2268-D8F6B82433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99570" y="3266794"/>
            <a:ext cx="914400" cy="914400"/>
          </a:xfrm>
          <a:prstGeom prst="rect">
            <a:avLst/>
          </a:prstGeom>
        </p:spPr>
      </p:pic>
      <p:pic>
        <p:nvPicPr>
          <p:cNvPr id="11" name="Graphic 11" descr="Connections outline">
            <a:extLst>
              <a:ext uri="{FF2B5EF4-FFF2-40B4-BE49-F238E27FC236}">
                <a16:creationId xmlns:a16="http://schemas.microsoft.com/office/drawing/2014/main" id="{B911E3DB-351D-4C78-F546-598C019087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65678" y="3861005"/>
            <a:ext cx="914400" cy="914400"/>
          </a:xfrm>
          <a:prstGeom prst="rect">
            <a:avLst/>
          </a:prstGeom>
        </p:spPr>
      </p:pic>
      <p:pic>
        <p:nvPicPr>
          <p:cNvPr id="12" name="Graphic 12" descr="Teacher outline">
            <a:extLst>
              <a:ext uri="{FF2B5EF4-FFF2-40B4-BE49-F238E27FC236}">
                <a16:creationId xmlns:a16="http://schemas.microsoft.com/office/drawing/2014/main" id="{9EC2E12F-04E6-7DCB-BEA5-E4539064722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68666" y="5001391"/>
            <a:ext cx="914400" cy="914400"/>
          </a:xfrm>
          <a:prstGeom prst="rect">
            <a:avLst/>
          </a:prstGeom>
        </p:spPr>
      </p:pic>
      <p:pic>
        <p:nvPicPr>
          <p:cNvPr id="13" name="Graphic 13" descr="Teacher with solid fill">
            <a:extLst>
              <a:ext uri="{FF2B5EF4-FFF2-40B4-BE49-F238E27FC236}">
                <a16:creationId xmlns:a16="http://schemas.microsoft.com/office/drawing/2014/main" id="{2CD93A4A-586B-B675-ACB0-444183A2568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93479" y="5622392"/>
            <a:ext cx="914400" cy="914400"/>
          </a:xfrm>
          <a:prstGeom prst="rect">
            <a:avLst/>
          </a:prstGeom>
        </p:spPr>
      </p:pic>
      <p:pic>
        <p:nvPicPr>
          <p:cNvPr id="14" name="Graphic 14" descr="Clock outline">
            <a:extLst>
              <a:ext uri="{FF2B5EF4-FFF2-40B4-BE49-F238E27FC236}">
                <a16:creationId xmlns:a16="http://schemas.microsoft.com/office/drawing/2014/main" id="{BCF0CD8D-4311-BE78-56E5-590F7012248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739901" y="1002587"/>
            <a:ext cx="914400" cy="914400"/>
          </a:xfrm>
          <a:prstGeom prst="rect">
            <a:avLst/>
          </a:prstGeom>
        </p:spPr>
      </p:pic>
      <p:pic>
        <p:nvPicPr>
          <p:cNvPr id="15" name="Graphic 10" descr="Connections with solid fill">
            <a:extLst>
              <a:ext uri="{FF2B5EF4-FFF2-40B4-BE49-F238E27FC236}">
                <a16:creationId xmlns:a16="http://schemas.microsoft.com/office/drawing/2014/main" id="{D71BFE21-CA90-8543-687B-AAC4C40B72C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9411328" y="3214421"/>
            <a:ext cx="914400" cy="914400"/>
          </a:xfrm>
          <a:prstGeom prst="rect">
            <a:avLst/>
          </a:prstGeom>
        </p:spPr>
      </p:pic>
    </p:spTree>
    <p:extLst>
      <p:ext uri="{BB962C8B-B14F-4D97-AF65-F5344CB8AC3E}">
        <p14:creationId xmlns:p14="http://schemas.microsoft.com/office/powerpoint/2010/main" val="248335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FA98-C530-AAEA-FCAF-F7CBF2638F9A}"/>
              </a:ext>
            </a:extLst>
          </p:cNvPr>
          <p:cNvSpPr>
            <a:spLocks noGrp="1"/>
          </p:cNvSpPr>
          <p:nvPr>
            <p:ph type="title"/>
          </p:nvPr>
        </p:nvSpPr>
        <p:spPr/>
        <p:txBody>
          <a:bodyPr/>
          <a:lstStyle/>
          <a:p>
            <a:r>
              <a:rPr lang="en-US"/>
              <a:t>Faculty Experience</a:t>
            </a:r>
          </a:p>
        </p:txBody>
      </p:sp>
      <p:sp>
        <p:nvSpPr>
          <p:cNvPr id="3" name="Content Placeholder 2">
            <a:extLst>
              <a:ext uri="{FF2B5EF4-FFF2-40B4-BE49-F238E27FC236}">
                <a16:creationId xmlns:a16="http://schemas.microsoft.com/office/drawing/2014/main" id="{0BFD042D-820A-F713-ECC7-78C676FE9A93}"/>
              </a:ext>
            </a:extLst>
          </p:cNvPr>
          <p:cNvSpPr>
            <a:spLocks noGrp="1"/>
          </p:cNvSpPr>
          <p:nvPr>
            <p:ph idx="1"/>
          </p:nvPr>
        </p:nvSpPr>
        <p:spPr/>
        <p:txBody>
          <a:bodyPr vert="horz" lIns="91440" tIns="45720" rIns="91440" bIns="45720" rtlCol="0" anchor="t">
            <a:normAutofit fontScale="85000" lnSpcReduction="20000"/>
          </a:bodyPr>
          <a:lstStyle/>
          <a:p>
            <a:r>
              <a:rPr lang="en-US">
                <a:ea typeface="+mn-lt"/>
                <a:cs typeface="+mn-lt"/>
              </a:rPr>
              <a:t>Clinical Skills Preceptors: </a:t>
            </a:r>
          </a:p>
          <a:p>
            <a:pPr lvl="1"/>
            <a:r>
              <a:rPr lang="en-US">
                <a:ea typeface="+mn-lt"/>
                <a:cs typeface="+mn-lt"/>
              </a:rPr>
              <a:t>Mon, Tuesday and Wed pm </a:t>
            </a:r>
          </a:p>
          <a:p>
            <a:endParaRPr lang="en-US"/>
          </a:p>
          <a:p>
            <a:endParaRPr lang="en-US"/>
          </a:p>
          <a:p>
            <a:r>
              <a:rPr lang="en-US"/>
              <a:t>Longitudinal Educators:  </a:t>
            </a:r>
            <a:endParaRPr lang="en-US">
              <a:cs typeface="Calibri"/>
            </a:endParaRPr>
          </a:p>
          <a:p>
            <a:pPr lvl="1"/>
            <a:r>
              <a:rPr lang="en-US"/>
              <a:t>Tue, Wed, Thursday am</a:t>
            </a:r>
            <a:endParaRPr lang="en-US">
              <a:cs typeface="Calibri"/>
            </a:endParaRPr>
          </a:p>
          <a:p>
            <a:pPr lvl="1"/>
            <a:endParaRPr lang="en-US">
              <a:cs typeface="Calibri"/>
            </a:endParaRPr>
          </a:p>
          <a:p>
            <a:pPr lvl="1"/>
            <a:endParaRPr lang="en-US">
              <a:cs typeface="Calibri"/>
            </a:endParaRPr>
          </a:p>
          <a:p>
            <a:pPr lvl="1"/>
            <a:endParaRPr lang="en-US">
              <a:cs typeface="Calibri"/>
            </a:endParaRPr>
          </a:p>
          <a:p>
            <a:r>
              <a:rPr lang="en-US"/>
              <a:t>Leadership faculty</a:t>
            </a:r>
            <a:endParaRPr lang="en-US">
              <a:cs typeface="Calibri"/>
            </a:endParaRPr>
          </a:p>
          <a:p>
            <a:pPr lvl="1"/>
            <a:r>
              <a:rPr lang="en-US"/>
              <a:t>~.5 day a week on average over M1-2</a:t>
            </a:r>
            <a:endParaRPr lang="en-US">
              <a:cs typeface="Calibri"/>
            </a:endParaRPr>
          </a:p>
          <a:p>
            <a:pPr lvl="1"/>
            <a:r>
              <a:rPr lang="en-US"/>
              <a:t>Weekly time varies with calendar</a:t>
            </a:r>
            <a:endParaRPr lang="en-US">
              <a:cs typeface="Calibri"/>
            </a:endParaRPr>
          </a:p>
          <a:p>
            <a:pPr lvl="2"/>
            <a:r>
              <a:rPr lang="en-US"/>
              <a:t>More during weeks of topical focus education</a:t>
            </a:r>
            <a:endParaRPr lang="en-US">
              <a:cs typeface="Calibri"/>
            </a:endParaRPr>
          </a:p>
          <a:p>
            <a:endParaRPr lang="en-US">
              <a:cs typeface="Calibri"/>
            </a:endParaRPr>
          </a:p>
          <a:p>
            <a:endParaRPr lang="en-US">
              <a:cs typeface="Calibri"/>
            </a:endParaRPr>
          </a:p>
          <a:p>
            <a:pPr marL="1371600" lvl="3" indent="0">
              <a:buNone/>
            </a:pPr>
            <a:endParaRPr lang="en-US"/>
          </a:p>
        </p:txBody>
      </p:sp>
      <p:sp>
        <p:nvSpPr>
          <p:cNvPr id="5" name="Slide Number Placeholder 4">
            <a:extLst>
              <a:ext uri="{FF2B5EF4-FFF2-40B4-BE49-F238E27FC236}">
                <a16:creationId xmlns:a16="http://schemas.microsoft.com/office/drawing/2014/main" id="{B2DAA6E5-2AF3-369F-6FA1-65EDFF81D4CA}"/>
              </a:ext>
            </a:extLst>
          </p:cNvPr>
          <p:cNvSpPr>
            <a:spLocks noGrp="1"/>
          </p:cNvSpPr>
          <p:nvPr>
            <p:ph type="sldNum" sz="quarter" idx="12"/>
          </p:nvPr>
        </p:nvSpPr>
        <p:spPr/>
        <p:txBody>
          <a:bodyPr/>
          <a:lstStyle/>
          <a:p>
            <a:fld id="{F4AD5560-9DC8-4E9F-8924-12D3A388D82A}" type="slidenum">
              <a:rPr lang="en-US" smtClean="0"/>
              <a:t>19</a:t>
            </a:fld>
            <a:endParaRPr lang="en-US"/>
          </a:p>
        </p:txBody>
      </p:sp>
      <p:pic>
        <p:nvPicPr>
          <p:cNvPr id="6" name="Picture 6" descr="Icon&#10;&#10;Description automatically generated">
            <a:extLst>
              <a:ext uri="{FF2B5EF4-FFF2-40B4-BE49-F238E27FC236}">
                <a16:creationId xmlns:a16="http://schemas.microsoft.com/office/drawing/2014/main" id="{95208EAA-7A0F-1790-6A2E-CA607E800D41}"/>
              </a:ext>
            </a:extLst>
          </p:cNvPr>
          <p:cNvPicPr>
            <a:picLocks noChangeAspect="1"/>
          </p:cNvPicPr>
          <p:nvPr/>
        </p:nvPicPr>
        <p:blipFill>
          <a:blip r:embed="rId3"/>
          <a:stretch>
            <a:fillRect/>
          </a:stretch>
        </p:blipFill>
        <p:spPr>
          <a:xfrm>
            <a:off x="7068096" y="1298198"/>
            <a:ext cx="1736786" cy="980767"/>
          </a:xfrm>
          <a:prstGeom prst="rect">
            <a:avLst/>
          </a:prstGeom>
        </p:spPr>
      </p:pic>
      <p:pic>
        <p:nvPicPr>
          <p:cNvPr id="7" name="Picture 7" descr="Icon&#10;&#10;Description automatically generated">
            <a:extLst>
              <a:ext uri="{FF2B5EF4-FFF2-40B4-BE49-F238E27FC236}">
                <a16:creationId xmlns:a16="http://schemas.microsoft.com/office/drawing/2014/main" id="{0E34FB12-3BD8-CD43-9ED8-C9450731E0A8}"/>
              </a:ext>
            </a:extLst>
          </p:cNvPr>
          <p:cNvPicPr>
            <a:picLocks noChangeAspect="1"/>
          </p:cNvPicPr>
          <p:nvPr/>
        </p:nvPicPr>
        <p:blipFill>
          <a:blip r:embed="rId4"/>
          <a:stretch>
            <a:fillRect/>
          </a:stretch>
        </p:blipFill>
        <p:spPr>
          <a:xfrm>
            <a:off x="4603594" y="2911708"/>
            <a:ext cx="2124974" cy="1410262"/>
          </a:xfrm>
          <a:prstGeom prst="rect">
            <a:avLst/>
          </a:prstGeom>
        </p:spPr>
      </p:pic>
      <p:pic>
        <p:nvPicPr>
          <p:cNvPr id="8" name="Picture 8" descr="Icon&#10;&#10;Description automatically generated">
            <a:extLst>
              <a:ext uri="{FF2B5EF4-FFF2-40B4-BE49-F238E27FC236}">
                <a16:creationId xmlns:a16="http://schemas.microsoft.com/office/drawing/2014/main" id="{E5B2EA22-F629-ACF3-2A3E-065510DCEEC9}"/>
              </a:ext>
            </a:extLst>
          </p:cNvPr>
          <p:cNvPicPr>
            <a:picLocks noChangeAspect="1"/>
          </p:cNvPicPr>
          <p:nvPr/>
        </p:nvPicPr>
        <p:blipFill>
          <a:blip r:embed="rId5"/>
          <a:stretch>
            <a:fillRect/>
          </a:stretch>
        </p:blipFill>
        <p:spPr>
          <a:xfrm>
            <a:off x="7065667" y="4231877"/>
            <a:ext cx="3620218" cy="1979622"/>
          </a:xfrm>
          <a:prstGeom prst="rect">
            <a:avLst/>
          </a:prstGeom>
        </p:spPr>
      </p:pic>
    </p:spTree>
    <p:extLst>
      <p:ext uri="{BB962C8B-B14F-4D97-AF65-F5344CB8AC3E}">
        <p14:creationId xmlns:p14="http://schemas.microsoft.com/office/powerpoint/2010/main" val="99112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F4833D60-CB99-9E71-0A67-A16095DA97F5}"/>
              </a:ext>
            </a:extLst>
          </p:cNvPr>
          <p:cNvPicPr>
            <a:picLocks noChangeAspect="1"/>
          </p:cNvPicPr>
          <p:nvPr/>
        </p:nvPicPr>
        <p:blipFill rotWithShape="1">
          <a:blip r:embed="rId2"/>
          <a:srcRect t="10000"/>
          <a:stretch/>
        </p:blipFill>
        <p:spPr>
          <a:xfrm>
            <a:off x="20" y="10"/>
            <a:ext cx="12191980" cy="6857990"/>
          </a:xfrm>
          <a:prstGeom prst="rect">
            <a:avLst/>
          </a:prstGeom>
        </p:spPr>
      </p:pic>
      <p:sp>
        <p:nvSpPr>
          <p:cNvPr id="9"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28612D-ABFA-30FF-BF0C-29056BBA7BB2}"/>
              </a:ext>
            </a:extLst>
          </p:cNvPr>
          <p:cNvSpPr>
            <a:spLocks noGrp="1"/>
          </p:cNvSpPr>
          <p:nvPr>
            <p:ph type="title"/>
          </p:nvPr>
        </p:nvSpPr>
        <p:spPr>
          <a:xfrm>
            <a:off x="523875" y="5317240"/>
            <a:ext cx="11210925" cy="744836"/>
          </a:xfrm>
        </p:spPr>
        <p:txBody>
          <a:bodyPr vert="horz" lIns="91440" tIns="45720" rIns="91440" bIns="45720" rtlCol="0">
            <a:normAutofit/>
          </a:bodyPr>
          <a:lstStyle/>
          <a:p>
            <a:pPr algn="ctr"/>
            <a:r>
              <a:rPr lang="en-US" sz="3600">
                <a:solidFill>
                  <a:schemeClr val="tx1">
                    <a:lumMod val="85000"/>
                    <a:lumOff val="15000"/>
                  </a:schemeClr>
                </a:solidFill>
              </a:rPr>
              <a:t>Gratitude – Thanks for all the hard work!</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B19F01B6-F570-B569-FC1C-F6375DD983F1}"/>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defRPr/>
            </a:pPr>
            <a:fld id="{F4AD5560-9DC8-4E9F-8924-12D3A388D82A}" type="slidenum">
              <a:rPr lang="en-US">
                <a:solidFill>
                  <a:srgbClr val="FFFFFF"/>
                </a:solidFill>
                <a:latin typeface="Calibri" panose="020F0502020204030204"/>
              </a:rPr>
              <a:pPr>
                <a:spcAft>
                  <a:spcPts val="600"/>
                </a:spcAft>
                <a:defRPr/>
              </a:pPr>
              <a:t>2</a:t>
            </a:fld>
            <a:endParaRPr lang="en-US">
              <a:solidFill>
                <a:srgbClr val="FFFFFF"/>
              </a:solidFill>
              <a:latin typeface="Calibri" panose="020F0502020204030204"/>
            </a:endParaRPr>
          </a:p>
        </p:txBody>
      </p:sp>
    </p:spTree>
    <p:extLst>
      <p:ext uri="{BB962C8B-B14F-4D97-AF65-F5344CB8AC3E}">
        <p14:creationId xmlns:p14="http://schemas.microsoft.com/office/powerpoint/2010/main" val="1461304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B6E2-5166-C6EF-2C64-E412C4E80258}"/>
              </a:ext>
            </a:extLst>
          </p:cNvPr>
          <p:cNvSpPr>
            <a:spLocks noGrp="1"/>
          </p:cNvSpPr>
          <p:nvPr>
            <p:ph type="title"/>
          </p:nvPr>
        </p:nvSpPr>
        <p:spPr/>
        <p:txBody>
          <a:bodyPr/>
          <a:lstStyle/>
          <a:p>
            <a:r>
              <a:rPr lang="en-US" dirty="0">
                <a:cs typeface="Calibri Light" panose="020F0302020204030204"/>
              </a:rPr>
              <a:t>Faculty Leadership </a:t>
            </a:r>
            <a:endParaRPr lang="en-US" dirty="0"/>
          </a:p>
        </p:txBody>
      </p:sp>
      <p:sp>
        <p:nvSpPr>
          <p:cNvPr id="3" name="Content Placeholder 2">
            <a:extLst>
              <a:ext uri="{FF2B5EF4-FFF2-40B4-BE49-F238E27FC236}">
                <a16:creationId xmlns:a16="http://schemas.microsoft.com/office/drawing/2014/main" id="{596E735D-73B7-6CB9-770D-09EC5576DC8B}"/>
              </a:ext>
            </a:extLst>
          </p:cNvPr>
          <p:cNvSpPr>
            <a:spLocks noGrp="1"/>
          </p:cNvSpPr>
          <p:nvPr>
            <p:ph idx="1"/>
          </p:nvPr>
        </p:nvSpPr>
        <p:spPr/>
        <p:txBody>
          <a:bodyPr vert="horz" lIns="91440" tIns="45720" rIns="91440" bIns="45720" rtlCol="0" anchor="t">
            <a:normAutofit/>
          </a:bodyPr>
          <a:lstStyle/>
          <a:p>
            <a:r>
              <a:rPr lang="en-US">
                <a:ea typeface="+mn-lt"/>
                <a:cs typeface="+mn-lt"/>
              </a:rPr>
              <a:t>3 Block Directors (0.1FTE)</a:t>
            </a:r>
          </a:p>
          <a:p>
            <a:pPr lvl="1"/>
            <a:r>
              <a:rPr lang="en-US">
                <a:ea typeface="+mn-lt"/>
                <a:cs typeface="+mn-lt"/>
              </a:rPr>
              <a:t>Keystone Fundamentals; Organ Systems; Patient-centered Care</a:t>
            </a:r>
            <a:endParaRPr lang="en-US"/>
          </a:p>
          <a:p>
            <a:r>
              <a:rPr lang="en-US">
                <a:cs typeface="Calibri"/>
              </a:rPr>
              <a:t>20 Content Leads + 4 Educator Leads (0.1 - 0.2FTE)</a:t>
            </a:r>
          </a:p>
          <a:p>
            <a:r>
              <a:rPr lang="en-US">
                <a:cs typeface="Calibri"/>
              </a:rPr>
              <a:t>13 Organ Systems Course Directors (0.1FTE)</a:t>
            </a:r>
          </a:p>
          <a:p>
            <a:r>
              <a:rPr lang="en-US">
                <a:cs typeface="Calibri"/>
              </a:rPr>
              <a:t>4 Thread Leads (0.1-0.2FTE)</a:t>
            </a:r>
          </a:p>
          <a:p>
            <a:pPr lvl="1"/>
            <a:r>
              <a:rPr lang="en-US">
                <a:cs typeface="Calibri"/>
              </a:rPr>
              <a:t>Clinical Reasoning; Leadership; Interprofessional Education; Social Medicine</a:t>
            </a:r>
          </a:p>
          <a:p>
            <a:r>
              <a:rPr lang="en-US">
                <a:cs typeface="Calibri"/>
              </a:rPr>
              <a:t>Program Leads (0.1-0.4FTE)</a:t>
            </a:r>
          </a:p>
          <a:p>
            <a:pPr lvl="1"/>
            <a:r>
              <a:rPr lang="en-US">
                <a:cs typeface="Calibri"/>
              </a:rPr>
              <a:t>Community Alliance Program; Longitudinal Alliance Program; Primary Care Accelerated Track</a:t>
            </a:r>
          </a:p>
          <a:p>
            <a:endParaRPr lang="en-US">
              <a:cs typeface="Calibri"/>
            </a:endParaRPr>
          </a:p>
          <a:p>
            <a:pPr lvl="1"/>
            <a:endParaRPr lang="en-US">
              <a:cs typeface="Calibri"/>
            </a:endParaRPr>
          </a:p>
          <a:p>
            <a:pPr marL="457200" lvl="1" indent="0">
              <a:buNone/>
            </a:pPr>
            <a:endParaRPr lang="en-US">
              <a:cs typeface="Calibri"/>
            </a:endParaRPr>
          </a:p>
        </p:txBody>
      </p:sp>
      <p:sp>
        <p:nvSpPr>
          <p:cNvPr id="5" name="Slide Number Placeholder 4">
            <a:extLst>
              <a:ext uri="{FF2B5EF4-FFF2-40B4-BE49-F238E27FC236}">
                <a16:creationId xmlns:a16="http://schemas.microsoft.com/office/drawing/2014/main" id="{DF8D0E19-43FB-A837-0C27-AEE530246598}"/>
              </a:ext>
            </a:extLst>
          </p:cNvPr>
          <p:cNvSpPr>
            <a:spLocks noGrp="1"/>
          </p:cNvSpPr>
          <p:nvPr>
            <p:ph type="sldNum" sz="quarter" idx="12"/>
          </p:nvPr>
        </p:nvSpPr>
        <p:spPr/>
        <p:txBody>
          <a:bodyPr/>
          <a:lstStyle/>
          <a:p>
            <a:fld id="{F4AD5560-9DC8-4E9F-8924-12D3A388D82A}" type="slidenum">
              <a:rPr lang="en-US" smtClean="0"/>
              <a:t>20</a:t>
            </a:fld>
            <a:endParaRPr lang="en-US"/>
          </a:p>
        </p:txBody>
      </p:sp>
    </p:spTree>
    <p:extLst>
      <p:ext uri="{BB962C8B-B14F-4D97-AF65-F5344CB8AC3E}">
        <p14:creationId xmlns:p14="http://schemas.microsoft.com/office/powerpoint/2010/main" val="2335898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B6E2-5166-C6EF-2C64-E412C4E80258}"/>
              </a:ext>
            </a:extLst>
          </p:cNvPr>
          <p:cNvSpPr>
            <a:spLocks noGrp="1"/>
          </p:cNvSpPr>
          <p:nvPr>
            <p:ph type="title"/>
          </p:nvPr>
        </p:nvSpPr>
        <p:spPr/>
        <p:txBody>
          <a:bodyPr/>
          <a:lstStyle/>
          <a:p>
            <a:r>
              <a:rPr lang="en-US" dirty="0">
                <a:cs typeface="Calibri Light" panose="020F0302020204030204"/>
              </a:rPr>
              <a:t>Faculty Leadership </a:t>
            </a:r>
            <a:endParaRPr lang="en-US" dirty="0"/>
          </a:p>
        </p:txBody>
      </p:sp>
      <p:sp>
        <p:nvSpPr>
          <p:cNvPr id="3" name="Content Placeholder 2">
            <a:extLst>
              <a:ext uri="{FF2B5EF4-FFF2-40B4-BE49-F238E27FC236}">
                <a16:creationId xmlns:a16="http://schemas.microsoft.com/office/drawing/2014/main" id="{596E735D-73B7-6CB9-770D-09EC5576DC8B}"/>
              </a:ext>
            </a:extLst>
          </p:cNvPr>
          <p:cNvSpPr>
            <a:spLocks noGrp="1"/>
          </p:cNvSpPr>
          <p:nvPr>
            <p:ph idx="1"/>
          </p:nvPr>
        </p:nvSpPr>
        <p:spPr/>
        <p:txBody>
          <a:bodyPr vert="horz" lIns="91440" tIns="45720" rIns="91440" bIns="45720" rtlCol="0" anchor="t">
            <a:normAutofit/>
          </a:bodyPr>
          <a:lstStyle/>
          <a:p>
            <a:r>
              <a:rPr lang="en-US">
                <a:cs typeface="Calibri"/>
              </a:rPr>
              <a:t>Responsible for content in area:</a:t>
            </a:r>
          </a:p>
          <a:p>
            <a:pPr lvl="1"/>
            <a:r>
              <a:rPr lang="en-US">
                <a:cs typeface="Calibri"/>
              </a:rPr>
              <a:t>Understanding where it happens in the curriculum</a:t>
            </a:r>
          </a:p>
          <a:p>
            <a:pPr lvl="1"/>
            <a:r>
              <a:rPr lang="en-US">
                <a:cs typeface="Calibri"/>
              </a:rPr>
              <a:t>Integration across curriculum</a:t>
            </a:r>
          </a:p>
          <a:p>
            <a:pPr lvl="1"/>
            <a:r>
              <a:rPr lang="en-US">
                <a:cs typeface="Calibri"/>
              </a:rPr>
              <a:t>Leading creation of content</a:t>
            </a:r>
          </a:p>
          <a:p>
            <a:r>
              <a:rPr lang="en-US">
                <a:cs typeface="Calibri"/>
              </a:rPr>
              <a:t>Collaborating/Coordinating with other leaders</a:t>
            </a:r>
          </a:p>
          <a:p>
            <a:pPr lvl="1"/>
            <a:r>
              <a:rPr lang="en-US">
                <a:cs typeface="Calibri"/>
              </a:rPr>
              <a:t>How do we work together to support activities that integrate content</a:t>
            </a:r>
          </a:p>
          <a:p>
            <a:pPr lvl="1"/>
            <a:r>
              <a:rPr lang="en-US">
                <a:cs typeface="Calibri"/>
              </a:rPr>
              <a:t>How do we introduce, develop and reinforce content</a:t>
            </a:r>
          </a:p>
          <a:p>
            <a:r>
              <a:rPr lang="en-US">
                <a:cs typeface="Calibri"/>
              </a:rPr>
              <a:t>Supporting Longitudinal Educators</a:t>
            </a:r>
          </a:p>
          <a:p>
            <a:r>
              <a:rPr lang="en-US">
                <a:cs typeface="Calibri"/>
              </a:rPr>
              <a:t>Coordinating curriculum during case weeks</a:t>
            </a:r>
          </a:p>
          <a:p>
            <a:endParaRPr lang="en-US">
              <a:cs typeface="Calibri"/>
            </a:endParaRPr>
          </a:p>
          <a:p>
            <a:pPr lvl="1"/>
            <a:endParaRPr lang="en-US">
              <a:cs typeface="Calibri"/>
            </a:endParaRPr>
          </a:p>
          <a:p>
            <a:pPr marL="457200" lvl="1" indent="0">
              <a:buNone/>
            </a:pPr>
            <a:endParaRPr lang="en-US">
              <a:cs typeface="Calibri"/>
            </a:endParaRPr>
          </a:p>
        </p:txBody>
      </p:sp>
      <p:sp>
        <p:nvSpPr>
          <p:cNvPr id="5" name="Slide Number Placeholder 4">
            <a:extLst>
              <a:ext uri="{FF2B5EF4-FFF2-40B4-BE49-F238E27FC236}">
                <a16:creationId xmlns:a16="http://schemas.microsoft.com/office/drawing/2014/main" id="{DF8D0E19-43FB-A837-0C27-AEE530246598}"/>
              </a:ext>
            </a:extLst>
          </p:cNvPr>
          <p:cNvSpPr>
            <a:spLocks noGrp="1"/>
          </p:cNvSpPr>
          <p:nvPr>
            <p:ph type="sldNum" sz="quarter" idx="12"/>
          </p:nvPr>
        </p:nvSpPr>
        <p:spPr/>
        <p:txBody>
          <a:bodyPr/>
          <a:lstStyle/>
          <a:p>
            <a:fld id="{F4AD5560-9DC8-4E9F-8924-12D3A388D82A}" type="slidenum">
              <a:rPr lang="en-US" smtClean="0"/>
              <a:t>21</a:t>
            </a:fld>
            <a:endParaRPr lang="en-US"/>
          </a:p>
        </p:txBody>
      </p:sp>
    </p:spTree>
    <p:extLst>
      <p:ext uri="{BB962C8B-B14F-4D97-AF65-F5344CB8AC3E}">
        <p14:creationId xmlns:p14="http://schemas.microsoft.com/office/powerpoint/2010/main" val="1496716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2B092-8860-6DC0-5359-7A8137821998}"/>
              </a:ext>
            </a:extLst>
          </p:cNvPr>
          <p:cNvSpPr>
            <a:spLocks noGrp="1"/>
          </p:cNvSpPr>
          <p:nvPr>
            <p:ph type="title"/>
          </p:nvPr>
        </p:nvSpPr>
        <p:spPr/>
        <p:txBody>
          <a:bodyPr/>
          <a:lstStyle/>
          <a:p>
            <a:r>
              <a:rPr lang="en-US"/>
              <a:t>Faculty Experience</a:t>
            </a:r>
          </a:p>
        </p:txBody>
      </p:sp>
      <p:sp>
        <p:nvSpPr>
          <p:cNvPr id="3" name="Content Placeholder 2">
            <a:extLst>
              <a:ext uri="{FF2B5EF4-FFF2-40B4-BE49-F238E27FC236}">
                <a16:creationId xmlns:a16="http://schemas.microsoft.com/office/drawing/2014/main" id="{F3177502-440D-19F9-2044-52B5B209C500}"/>
              </a:ext>
            </a:extLst>
          </p:cNvPr>
          <p:cNvSpPr>
            <a:spLocks noGrp="1"/>
          </p:cNvSpPr>
          <p:nvPr>
            <p:ph idx="1"/>
          </p:nvPr>
        </p:nvSpPr>
        <p:spPr/>
        <p:txBody>
          <a:bodyPr>
            <a:normAutofit lnSpcReduction="10000"/>
          </a:bodyPr>
          <a:lstStyle/>
          <a:p>
            <a:r>
              <a:rPr lang="en-US"/>
              <a:t>Begin training in summer 2023</a:t>
            </a:r>
          </a:p>
          <a:p>
            <a:pPr lvl="1"/>
            <a:r>
              <a:rPr lang="en-US"/>
              <a:t>Small group teaching skills</a:t>
            </a:r>
          </a:p>
          <a:p>
            <a:pPr lvl="1"/>
            <a:r>
              <a:rPr lang="en-US"/>
              <a:t>Training on curriculum</a:t>
            </a:r>
          </a:p>
          <a:p>
            <a:pPr lvl="1"/>
            <a:r>
              <a:rPr lang="en-US"/>
              <a:t>Preparation for cases in early weeks of term</a:t>
            </a:r>
          </a:p>
          <a:p>
            <a:r>
              <a:rPr lang="en-US"/>
              <a:t>Small group teaching</a:t>
            </a:r>
          </a:p>
          <a:p>
            <a:pPr lvl="1"/>
            <a:r>
              <a:rPr lang="en-US"/>
              <a:t>Supported by content area leadership</a:t>
            </a:r>
          </a:p>
          <a:p>
            <a:pPr lvl="1"/>
            <a:r>
              <a:rPr lang="en-US"/>
              <a:t>Focused on education</a:t>
            </a:r>
          </a:p>
          <a:p>
            <a:pPr lvl="2"/>
            <a:r>
              <a:rPr lang="en-US"/>
              <a:t>Assessment and grading is through other means</a:t>
            </a:r>
          </a:p>
          <a:p>
            <a:pPr lvl="1"/>
            <a:r>
              <a:rPr lang="en-US"/>
              <a:t>Can integrate “guest faculty”</a:t>
            </a:r>
          </a:p>
          <a:p>
            <a:pPr lvl="2"/>
            <a:r>
              <a:rPr lang="en-US"/>
              <a:t>Gaining experience</a:t>
            </a:r>
          </a:p>
          <a:p>
            <a:pPr lvl="2"/>
            <a:r>
              <a:rPr lang="en-US"/>
              <a:t>Bringing perspective</a:t>
            </a:r>
          </a:p>
        </p:txBody>
      </p:sp>
      <p:sp>
        <p:nvSpPr>
          <p:cNvPr id="5" name="Slide Number Placeholder 4">
            <a:extLst>
              <a:ext uri="{FF2B5EF4-FFF2-40B4-BE49-F238E27FC236}">
                <a16:creationId xmlns:a16="http://schemas.microsoft.com/office/drawing/2014/main" id="{C7286CD6-0DC8-74C5-D805-2C509EE3E7E5}"/>
              </a:ext>
            </a:extLst>
          </p:cNvPr>
          <p:cNvSpPr>
            <a:spLocks noGrp="1"/>
          </p:cNvSpPr>
          <p:nvPr>
            <p:ph type="sldNum" sz="quarter" idx="12"/>
          </p:nvPr>
        </p:nvSpPr>
        <p:spPr/>
        <p:txBody>
          <a:bodyPr/>
          <a:lstStyle/>
          <a:p>
            <a:fld id="{F4AD5560-9DC8-4E9F-8924-12D3A388D82A}" type="slidenum">
              <a:rPr lang="en-US" smtClean="0"/>
              <a:t>22</a:t>
            </a:fld>
            <a:endParaRPr lang="en-US"/>
          </a:p>
        </p:txBody>
      </p:sp>
    </p:spTree>
    <p:extLst>
      <p:ext uri="{BB962C8B-B14F-4D97-AF65-F5344CB8AC3E}">
        <p14:creationId xmlns:p14="http://schemas.microsoft.com/office/powerpoint/2010/main" val="1391125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C579-22FF-1DF2-7D41-0E7F4436869F}"/>
              </a:ext>
            </a:extLst>
          </p:cNvPr>
          <p:cNvSpPr>
            <a:spLocks noGrp="1"/>
          </p:cNvSpPr>
          <p:nvPr>
            <p:ph type="title"/>
          </p:nvPr>
        </p:nvSpPr>
        <p:spPr/>
        <p:txBody>
          <a:bodyPr/>
          <a:lstStyle/>
          <a:p>
            <a:r>
              <a:rPr lang="en-US"/>
              <a:t>Assessments WG</a:t>
            </a:r>
          </a:p>
        </p:txBody>
      </p:sp>
      <p:sp>
        <p:nvSpPr>
          <p:cNvPr id="3" name="Content Placeholder 2">
            <a:extLst>
              <a:ext uri="{FF2B5EF4-FFF2-40B4-BE49-F238E27FC236}">
                <a16:creationId xmlns:a16="http://schemas.microsoft.com/office/drawing/2014/main" id="{F82E9139-21B9-93BB-D7C9-8CB6DEAABB55}"/>
              </a:ext>
            </a:extLst>
          </p:cNvPr>
          <p:cNvSpPr>
            <a:spLocks noGrp="1"/>
          </p:cNvSpPr>
          <p:nvPr>
            <p:ph idx="1"/>
          </p:nvPr>
        </p:nvSpPr>
        <p:spPr/>
        <p:txBody>
          <a:bodyPr vert="horz" lIns="91440" tIns="45720" rIns="91440" bIns="45720" rtlCol="0" anchor="t">
            <a:normAutofit/>
          </a:bodyPr>
          <a:lstStyle/>
          <a:p>
            <a:r>
              <a:rPr lang="en-US"/>
              <a:t>Director of Assessment and Assessment Subcommittee</a:t>
            </a:r>
          </a:p>
          <a:p>
            <a:r>
              <a:rPr lang="en-US"/>
              <a:t>Assessment approach:  Comprehensive assessment of medical knowledge throughout foundations and organ systems phase</a:t>
            </a:r>
            <a:endParaRPr lang="en-US">
              <a:cs typeface="Calibri"/>
            </a:endParaRPr>
          </a:p>
          <a:p>
            <a:pPr lvl="1"/>
            <a:r>
              <a:rPr lang="en-US">
                <a:cs typeface="Calibri"/>
              </a:rPr>
              <a:t>In-house written vignette-style MCQ in all assessments</a:t>
            </a:r>
          </a:p>
          <a:p>
            <a:pPr lvl="1"/>
            <a:r>
              <a:rPr lang="en-US">
                <a:cs typeface="Calibri"/>
              </a:rPr>
              <a:t>Reliable and valid remediation assessments</a:t>
            </a:r>
          </a:p>
          <a:p>
            <a:pPr lvl="1"/>
            <a:r>
              <a:rPr lang="en-US">
                <a:cs typeface="Calibri"/>
              </a:rPr>
              <a:t>Shared item analysis (KR20, % correct, point-biserial, etc)</a:t>
            </a:r>
          </a:p>
          <a:p>
            <a:pPr lvl="1"/>
            <a:r>
              <a:rPr lang="en-US">
                <a:cs typeface="Calibri"/>
              </a:rPr>
              <a:t>Mandatory student review</a:t>
            </a:r>
          </a:p>
          <a:p>
            <a:pPr lvl="1"/>
            <a:r>
              <a:rPr lang="en-US">
                <a:cs typeface="Calibri"/>
              </a:rPr>
              <a:t>All questions mapped to Educational Learning Objectives</a:t>
            </a:r>
          </a:p>
          <a:p>
            <a:pPr lvl="2"/>
            <a:endParaRPr lang="en-US">
              <a:cs typeface="Calibri"/>
            </a:endParaRPr>
          </a:p>
        </p:txBody>
      </p:sp>
      <p:sp>
        <p:nvSpPr>
          <p:cNvPr id="5" name="Slide Number Placeholder 4">
            <a:extLst>
              <a:ext uri="{FF2B5EF4-FFF2-40B4-BE49-F238E27FC236}">
                <a16:creationId xmlns:a16="http://schemas.microsoft.com/office/drawing/2014/main" id="{52A4B9EE-B5B7-C4B6-9D85-1C927B85F6CA}"/>
              </a:ext>
            </a:extLst>
          </p:cNvPr>
          <p:cNvSpPr>
            <a:spLocks noGrp="1"/>
          </p:cNvSpPr>
          <p:nvPr>
            <p:ph type="sldNum" sz="quarter" idx="12"/>
          </p:nvPr>
        </p:nvSpPr>
        <p:spPr/>
        <p:txBody>
          <a:bodyPr/>
          <a:lstStyle/>
          <a:p>
            <a:fld id="{F4AD5560-9DC8-4E9F-8924-12D3A388D82A}" type="slidenum">
              <a:rPr lang="en-US" smtClean="0"/>
              <a:t>23</a:t>
            </a:fld>
            <a:endParaRPr lang="en-US"/>
          </a:p>
        </p:txBody>
      </p:sp>
    </p:spTree>
    <p:extLst>
      <p:ext uri="{BB962C8B-B14F-4D97-AF65-F5344CB8AC3E}">
        <p14:creationId xmlns:p14="http://schemas.microsoft.com/office/powerpoint/2010/main" val="1688770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6690D2-9CCA-3405-D99D-EAB53FDC0EC9}"/>
              </a:ext>
            </a:extLst>
          </p:cNvPr>
          <p:cNvSpPr>
            <a:spLocks noGrp="1"/>
          </p:cNvSpPr>
          <p:nvPr>
            <p:ph type="sldNum" sz="quarter" idx="12"/>
          </p:nvPr>
        </p:nvSpPr>
        <p:spPr/>
        <p:txBody>
          <a:bodyPr/>
          <a:lstStyle/>
          <a:p>
            <a:fld id="{F4AD5560-9DC8-4E9F-8924-12D3A388D82A}" type="slidenum">
              <a:rPr lang="en-US" smtClean="0"/>
              <a:t>24</a:t>
            </a:fld>
            <a:endParaRPr lang="en-US"/>
          </a:p>
        </p:txBody>
      </p:sp>
      <p:pic>
        <p:nvPicPr>
          <p:cNvPr id="3" name="Picture 3" descr="Chart&#10;&#10;Description automatically generated">
            <a:extLst>
              <a:ext uri="{FF2B5EF4-FFF2-40B4-BE49-F238E27FC236}">
                <a16:creationId xmlns:a16="http://schemas.microsoft.com/office/drawing/2014/main" id="{B22D8128-20EB-B79A-B50C-A6BA5B03B158}"/>
              </a:ext>
            </a:extLst>
          </p:cNvPr>
          <p:cNvPicPr>
            <a:picLocks noChangeAspect="1"/>
          </p:cNvPicPr>
          <p:nvPr/>
        </p:nvPicPr>
        <p:blipFill>
          <a:blip r:embed="rId3"/>
          <a:stretch>
            <a:fillRect/>
          </a:stretch>
        </p:blipFill>
        <p:spPr>
          <a:xfrm>
            <a:off x="5867401" y="1595470"/>
            <a:ext cx="5107641" cy="3667061"/>
          </a:xfrm>
          <a:prstGeom prst="rect">
            <a:avLst/>
          </a:prstGeom>
        </p:spPr>
      </p:pic>
      <p:pic>
        <p:nvPicPr>
          <p:cNvPr id="4" name="Picture 4" descr="Logo&#10;&#10;Description automatically generated">
            <a:extLst>
              <a:ext uri="{FF2B5EF4-FFF2-40B4-BE49-F238E27FC236}">
                <a16:creationId xmlns:a16="http://schemas.microsoft.com/office/drawing/2014/main" id="{7A041BA7-50E9-7B16-08A5-80584A96EC7E}"/>
              </a:ext>
            </a:extLst>
          </p:cNvPr>
          <p:cNvPicPr>
            <a:picLocks noChangeAspect="1"/>
          </p:cNvPicPr>
          <p:nvPr/>
        </p:nvPicPr>
        <p:blipFill>
          <a:blip r:embed="rId4"/>
          <a:stretch>
            <a:fillRect/>
          </a:stretch>
        </p:blipFill>
        <p:spPr>
          <a:xfrm>
            <a:off x="1967753" y="2057400"/>
            <a:ext cx="2743200" cy="2743200"/>
          </a:xfrm>
          <a:prstGeom prst="rect">
            <a:avLst/>
          </a:prstGeom>
        </p:spPr>
      </p:pic>
    </p:spTree>
    <p:extLst>
      <p:ext uri="{BB962C8B-B14F-4D97-AF65-F5344CB8AC3E}">
        <p14:creationId xmlns:p14="http://schemas.microsoft.com/office/powerpoint/2010/main" val="2292926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09576-F16F-6770-C208-1C1A45F5637C}"/>
              </a:ext>
            </a:extLst>
          </p:cNvPr>
          <p:cNvSpPr>
            <a:spLocks noGrp="1"/>
          </p:cNvSpPr>
          <p:nvPr>
            <p:ph type="title"/>
          </p:nvPr>
        </p:nvSpPr>
        <p:spPr/>
        <p:txBody>
          <a:bodyPr/>
          <a:lstStyle/>
          <a:p>
            <a:r>
              <a:rPr lang="en-US"/>
              <a:t>Administrative</a:t>
            </a:r>
          </a:p>
        </p:txBody>
      </p:sp>
      <p:sp>
        <p:nvSpPr>
          <p:cNvPr id="3" name="Content Placeholder 2">
            <a:extLst>
              <a:ext uri="{FF2B5EF4-FFF2-40B4-BE49-F238E27FC236}">
                <a16:creationId xmlns:a16="http://schemas.microsoft.com/office/drawing/2014/main" id="{43FECF8B-38DC-F723-0B15-FB0AD2AA52EA}"/>
              </a:ext>
            </a:extLst>
          </p:cNvPr>
          <p:cNvSpPr>
            <a:spLocks noGrp="1"/>
          </p:cNvSpPr>
          <p:nvPr>
            <p:ph idx="1"/>
          </p:nvPr>
        </p:nvSpPr>
        <p:spPr/>
        <p:txBody>
          <a:bodyPr vert="horz" lIns="91440" tIns="45720" rIns="91440" bIns="45720" rtlCol="0" anchor="t">
            <a:normAutofit/>
          </a:bodyPr>
          <a:lstStyle/>
          <a:p>
            <a:r>
              <a:rPr lang="en-US">
                <a:ea typeface="+mn-lt"/>
                <a:cs typeface="+mn-lt"/>
              </a:rPr>
              <a:t>Staffing</a:t>
            </a:r>
          </a:p>
          <a:p>
            <a:pPr lvl="1"/>
            <a:r>
              <a:rPr lang="en-US">
                <a:ea typeface="+mn-lt"/>
                <a:cs typeface="+mn-lt"/>
              </a:rPr>
              <a:t>CAP office creation and hiring</a:t>
            </a:r>
            <a:endParaRPr lang="en-US">
              <a:cs typeface="Calibri"/>
            </a:endParaRPr>
          </a:p>
          <a:p>
            <a:pPr lvl="1"/>
            <a:r>
              <a:rPr lang="en-US">
                <a:ea typeface="+mn-lt"/>
                <a:cs typeface="+mn-lt"/>
              </a:rPr>
              <a:t>Two instructional designers – one hired, searching for other</a:t>
            </a:r>
            <a:endParaRPr lang="en-US">
              <a:cs typeface="Calibri"/>
            </a:endParaRPr>
          </a:p>
          <a:p>
            <a:pPr lvl="1"/>
            <a:r>
              <a:rPr lang="en-US">
                <a:ea typeface="+mn-lt"/>
                <a:cs typeface="+mn-lt"/>
              </a:rPr>
              <a:t>OMED restructuring office to better serve SOM </a:t>
            </a:r>
            <a:endParaRPr lang="en-US">
              <a:cs typeface="Calibri"/>
            </a:endParaRPr>
          </a:p>
          <a:p>
            <a:pPr lvl="2"/>
            <a:r>
              <a:rPr lang="en-US">
                <a:ea typeface="+mn-lt"/>
                <a:cs typeface="+mn-lt"/>
              </a:rPr>
              <a:t>Four new staff to be onboarded over spring/summer</a:t>
            </a:r>
            <a:endParaRPr lang="en-US">
              <a:cs typeface="Calibri"/>
            </a:endParaRPr>
          </a:p>
          <a:p>
            <a:pPr lvl="2"/>
            <a:r>
              <a:rPr lang="en-US">
                <a:ea typeface="+mn-lt"/>
                <a:cs typeface="+mn-lt"/>
              </a:rPr>
              <a:t>Transition of current position tasks to take place March-August</a:t>
            </a:r>
            <a:endParaRPr lang="en-US">
              <a:cs typeface="Calibri" panose="020F0502020204030204"/>
            </a:endParaRPr>
          </a:p>
          <a:p>
            <a:pPr lvl="2"/>
            <a:r>
              <a:rPr lang="en-US">
                <a:ea typeface="+mn-lt"/>
                <a:cs typeface="+mn-lt"/>
              </a:rPr>
              <a:t>LMS, LE/CSP prep, learning new courses, program evaluation, mapping and integration, facilities management, operational planning</a:t>
            </a:r>
            <a:endParaRPr lang="en-US">
              <a:cs typeface="Calibri" panose="020F0502020204030204"/>
            </a:endParaRPr>
          </a:p>
          <a:p>
            <a:pPr marL="0" indent="0">
              <a:buNone/>
            </a:pPr>
            <a:endParaRPr lang="en-US">
              <a:cs typeface="Calibri" panose="020F0502020204030204"/>
            </a:endParaRPr>
          </a:p>
        </p:txBody>
      </p:sp>
      <p:sp>
        <p:nvSpPr>
          <p:cNvPr id="5" name="Slide Number Placeholder 4">
            <a:extLst>
              <a:ext uri="{FF2B5EF4-FFF2-40B4-BE49-F238E27FC236}">
                <a16:creationId xmlns:a16="http://schemas.microsoft.com/office/drawing/2014/main" id="{7A39BAEA-A892-0A63-B869-5390D5CB6312}"/>
              </a:ext>
            </a:extLst>
          </p:cNvPr>
          <p:cNvSpPr>
            <a:spLocks noGrp="1"/>
          </p:cNvSpPr>
          <p:nvPr>
            <p:ph type="sldNum" sz="quarter" idx="12"/>
          </p:nvPr>
        </p:nvSpPr>
        <p:spPr/>
        <p:txBody>
          <a:bodyPr/>
          <a:lstStyle/>
          <a:p>
            <a:fld id="{F4AD5560-9DC8-4E9F-8924-12D3A388D82A}" type="slidenum">
              <a:rPr lang="en-US" smtClean="0"/>
              <a:t>25</a:t>
            </a:fld>
            <a:endParaRPr lang="en-US"/>
          </a:p>
        </p:txBody>
      </p:sp>
    </p:spTree>
    <p:extLst>
      <p:ext uri="{BB962C8B-B14F-4D97-AF65-F5344CB8AC3E}">
        <p14:creationId xmlns:p14="http://schemas.microsoft.com/office/powerpoint/2010/main" val="3017612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0AEAD-1EA9-62AE-6442-388A4FB0FABC}"/>
              </a:ext>
            </a:extLst>
          </p:cNvPr>
          <p:cNvSpPr>
            <a:spLocks noGrp="1"/>
          </p:cNvSpPr>
          <p:nvPr>
            <p:ph type="title"/>
          </p:nvPr>
        </p:nvSpPr>
        <p:spPr/>
        <p:txBody>
          <a:bodyPr/>
          <a:lstStyle/>
          <a:p>
            <a:r>
              <a:rPr lang="en-US">
                <a:cs typeface="Calibri Light"/>
              </a:rPr>
              <a:t>Administrative</a:t>
            </a:r>
            <a:endParaRPr lang="en-US"/>
          </a:p>
        </p:txBody>
      </p:sp>
      <p:sp>
        <p:nvSpPr>
          <p:cNvPr id="3" name="Content Placeholder 2">
            <a:extLst>
              <a:ext uri="{FF2B5EF4-FFF2-40B4-BE49-F238E27FC236}">
                <a16:creationId xmlns:a16="http://schemas.microsoft.com/office/drawing/2014/main" id="{5A2A8B38-A756-CD10-AA8B-0D22DE1855E0}"/>
              </a:ext>
            </a:extLst>
          </p:cNvPr>
          <p:cNvSpPr>
            <a:spLocks noGrp="1"/>
          </p:cNvSpPr>
          <p:nvPr>
            <p:ph idx="1"/>
          </p:nvPr>
        </p:nvSpPr>
        <p:spPr/>
        <p:txBody>
          <a:bodyPr vert="horz" lIns="91440" tIns="45720" rIns="91440" bIns="45720" rtlCol="0" anchor="t">
            <a:normAutofit/>
          </a:bodyPr>
          <a:lstStyle/>
          <a:p>
            <a:r>
              <a:rPr lang="en-US">
                <a:cs typeface="Calibri"/>
              </a:rPr>
              <a:t>Educational Technology</a:t>
            </a:r>
          </a:p>
          <a:p>
            <a:pPr lvl="1"/>
            <a:r>
              <a:rPr lang="en-US">
                <a:cs typeface="Calibri"/>
              </a:rPr>
              <a:t>New Learning Management System – </a:t>
            </a:r>
            <a:r>
              <a:rPr lang="en-US" err="1">
                <a:cs typeface="Calibri"/>
              </a:rPr>
              <a:t>Elentra</a:t>
            </a:r>
            <a:endParaRPr lang="en-US">
              <a:cs typeface="Calibri"/>
            </a:endParaRPr>
          </a:p>
          <a:p>
            <a:pPr lvl="2"/>
            <a:r>
              <a:rPr lang="en-US">
                <a:cs typeface="Calibri"/>
              </a:rPr>
              <a:t>Some functions will move to </a:t>
            </a:r>
            <a:r>
              <a:rPr lang="en-US" err="1">
                <a:cs typeface="Calibri"/>
              </a:rPr>
              <a:t>Elentra</a:t>
            </a:r>
            <a:r>
              <a:rPr lang="en-US">
                <a:cs typeface="Calibri"/>
              </a:rPr>
              <a:t>, others will stay in current systems</a:t>
            </a:r>
          </a:p>
          <a:p>
            <a:pPr lvl="1"/>
            <a:r>
              <a:rPr lang="en-US">
                <a:cs typeface="Calibri"/>
              </a:rPr>
              <a:t>Progress IQ for tracking student progress in curriculum</a:t>
            </a:r>
          </a:p>
          <a:p>
            <a:pPr lvl="1"/>
            <a:r>
              <a:rPr lang="en-US"/>
              <a:t>Slack for student communication</a:t>
            </a:r>
            <a:endParaRPr lang="en-US">
              <a:cs typeface="Calibri"/>
            </a:endParaRPr>
          </a:p>
          <a:p>
            <a:pPr lvl="1"/>
            <a:r>
              <a:rPr lang="en-US"/>
              <a:t>Consider growth opportunities for AR/VR</a:t>
            </a:r>
            <a:endParaRPr lang="en-US">
              <a:cs typeface="Calibri"/>
            </a:endParaRPr>
          </a:p>
          <a:p>
            <a:r>
              <a:rPr lang="en-US">
                <a:ea typeface="+mn-lt"/>
                <a:cs typeface="+mn-lt"/>
              </a:rPr>
              <a:t>Mapping and Integration</a:t>
            </a:r>
          </a:p>
          <a:p>
            <a:pPr lvl="1"/>
            <a:r>
              <a:rPr lang="en-US">
                <a:ea typeface="+mn-lt"/>
                <a:cs typeface="+mn-lt"/>
              </a:rPr>
              <a:t>Content to be mapped in </a:t>
            </a:r>
            <a:r>
              <a:rPr lang="en-US" err="1">
                <a:ea typeface="+mn-lt"/>
                <a:cs typeface="+mn-lt"/>
              </a:rPr>
              <a:t>Elentra</a:t>
            </a:r>
            <a:endParaRPr lang="en-US">
              <a:ea typeface="+mn-lt"/>
              <a:cs typeface="+mn-lt"/>
            </a:endParaRPr>
          </a:p>
          <a:p>
            <a:pPr lvl="1"/>
            <a:r>
              <a:rPr lang="en-US">
                <a:ea typeface="+mn-lt"/>
                <a:cs typeface="+mn-lt"/>
              </a:rPr>
              <a:t>Visibility for how and where content is delivered</a:t>
            </a:r>
          </a:p>
          <a:p>
            <a:pPr lvl="1"/>
            <a:r>
              <a:rPr lang="en-US">
                <a:ea typeface="+mn-lt"/>
                <a:cs typeface="+mn-lt"/>
              </a:rPr>
              <a:t>Recommended content to map (EPOs, keywords, assessment methods, etc.)</a:t>
            </a:r>
          </a:p>
          <a:p>
            <a:endParaRPr lang="en-US">
              <a:cs typeface="Calibri"/>
            </a:endParaRPr>
          </a:p>
          <a:p>
            <a:pPr lvl="1"/>
            <a:endParaRPr lang="en-US">
              <a:cs typeface="Calibri"/>
            </a:endParaRPr>
          </a:p>
        </p:txBody>
      </p:sp>
      <p:sp>
        <p:nvSpPr>
          <p:cNvPr id="5" name="Slide Number Placeholder 4">
            <a:extLst>
              <a:ext uri="{FF2B5EF4-FFF2-40B4-BE49-F238E27FC236}">
                <a16:creationId xmlns:a16="http://schemas.microsoft.com/office/drawing/2014/main" id="{36A54BCF-D108-A90F-5160-65F20B25FF68}"/>
              </a:ext>
            </a:extLst>
          </p:cNvPr>
          <p:cNvSpPr>
            <a:spLocks noGrp="1"/>
          </p:cNvSpPr>
          <p:nvPr>
            <p:ph type="sldNum" sz="quarter" idx="12"/>
          </p:nvPr>
        </p:nvSpPr>
        <p:spPr/>
        <p:txBody>
          <a:bodyPr/>
          <a:lstStyle/>
          <a:p>
            <a:fld id="{F4AD5560-9DC8-4E9F-8924-12D3A388D82A}" type="slidenum">
              <a:rPr lang="en-US" smtClean="0"/>
              <a:t>26</a:t>
            </a:fld>
            <a:endParaRPr lang="en-US"/>
          </a:p>
        </p:txBody>
      </p:sp>
    </p:spTree>
    <p:extLst>
      <p:ext uri="{BB962C8B-B14F-4D97-AF65-F5344CB8AC3E}">
        <p14:creationId xmlns:p14="http://schemas.microsoft.com/office/powerpoint/2010/main" val="3431364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87F14-A155-EDF3-E928-3763B26451D0}"/>
              </a:ext>
            </a:extLst>
          </p:cNvPr>
          <p:cNvSpPr>
            <a:spLocks noGrp="1"/>
          </p:cNvSpPr>
          <p:nvPr>
            <p:ph type="title"/>
          </p:nvPr>
        </p:nvSpPr>
        <p:spPr/>
        <p:txBody>
          <a:bodyPr/>
          <a:lstStyle/>
          <a:p>
            <a:r>
              <a:rPr lang="en-US">
                <a:cs typeface="Calibri Light"/>
              </a:rPr>
              <a:t>Administrative</a:t>
            </a:r>
            <a:endParaRPr lang="en-US"/>
          </a:p>
        </p:txBody>
      </p:sp>
      <p:sp>
        <p:nvSpPr>
          <p:cNvPr id="3" name="Content Placeholder 2">
            <a:extLst>
              <a:ext uri="{FF2B5EF4-FFF2-40B4-BE49-F238E27FC236}">
                <a16:creationId xmlns:a16="http://schemas.microsoft.com/office/drawing/2014/main" id="{E7466570-22B5-31AE-346C-F02BFE37A7F3}"/>
              </a:ext>
            </a:extLst>
          </p:cNvPr>
          <p:cNvSpPr>
            <a:spLocks noGrp="1"/>
          </p:cNvSpPr>
          <p:nvPr>
            <p:ph idx="1"/>
          </p:nvPr>
        </p:nvSpPr>
        <p:spPr/>
        <p:txBody>
          <a:bodyPr vert="horz" lIns="91440" tIns="45720" rIns="91440" bIns="45720" rtlCol="0" anchor="t">
            <a:normAutofit/>
          </a:bodyPr>
          <a:lstStyle/>
          <a:p>
            <a:r>
              <a:rPr lang="en-US">
                <a:cs typeface="Calibri"/>
              </a:rPr>
              <a:t>Scheduling/Logistics</a:t>
            </a:r>
            <a:endParaRPr lang="en-US"/>
          </a:p>
          <a:p>
            <a:pPr lvl="1"/>
            <a:r>
              <a:rPr lang="en-US">
                <a:cs typeface="Calibri"/>
              </a:rPr>
              <a:t>Created calendar for all four years of curriculum</a:t>
            </a:r>
          </a:p>
          <a:p>
            <a:pPr lvl="1"/>
            <a:r>
              <a:rPr lang="en-US">
                <a:cs typeface="Calibri"/>
              </a:rPr>
              <a:t>Work to continue with HS IT to streamline registration, lottery, etc.</a:t>
            </a:r>
          </a:p>
          <a:p>
            <a:pPr lvl="1"/>
            <a:r>
              <a:rPr lang="en-US">
                <a:cs typeface="Calibri"/>
              </a:rPr>
              <a:t>Work to continue with University Registrar to ensure compliance</a:t>
            </a:r>
          </a:p>
          <a:p>
            <a:r>
              <a:rPr lang="en-US">
                <a:cs typeface="Calibri"/>
              </a:rPr>
              <a:t>Program Evaluation</a:t>
            </a:r>
          </a:p>
          <a:p>
            <a:pPr lvl="1"/>
            <a:r>
              <a:rPr lang="en-US">
                <a:cs typeface="Calibri"/>
              </a:rPr>
              <a:t>Developed a plan for evaluation of first year of 3RC and overall program</a:t>
            </a:r>
          </a:p>
          <a:p>
            <a:pPr lvl="1"/>
            <a:r>
              <a:rPr lang="en-US">
                <a:cs typeface="Calibri"/>
              </a:rPr>
              <a:t>Review course and clerkship evaluation process</a:t>
            </a:r>
          </a:p>
          <a:p>
            <a:pPr lvl="1"/>
            <a:r>
              <a:rPr lang="en-US">
                <a:cs typeface="Calibri"/>
              </a:rPr>
              <a:t>Continues to review how Program Evaluation aligns/divides from CCQI and accreditation processes</a:t>
            </a:r>
          </a:p>
          <a:p>
            <a:pPr marL="0" indent="0">
              <a:buNone/>
            </a:pPr>
            <a:endParaRPr lang="en-US">
              <a:cs typeface="Calibri"/>
            </a:endParaRPr>
          </a:p>
        </p:txBody>
      </p:sp>
      <p:sp>
        <p:nvSpPr>
          <p:cNvPr id="5" name="Slide Number Placeholder 4">
            <a:extLst>
              <a:ext uri="{FF2B5EF4-FFF2-40B4-BE49-F238E27FC236}">
                <a16:creationId xmlns:a16="http://schemas.microsoft.com/office/drawing/2014/main" id="{8FE9D8C6-8D19-FFE4-49BC-F86915EF8E63}"/>
              </a:ext>
            </a:extLst>
          </p:cNvPr>
          <p:cNvSpPr>
            <a:spLocks noGrp="1"/>
          </p:cNvSpPr>
          <p:nvPr>
            <p:ph type="sldNum" sz="quarter" idx="12"/>
          </p:nvPr>
        </p:nvSpPr>
        <p:spPr/>
        <p:txBody>
          <a:bodyPr/>
          <a:lstStyle/>
          <a:p>
            <a:fld id="{F4AD5560-9DC8-4E9F-8924-12D3A388D82A}" type="slidenum">
              <a:rPr lang="en-US" smtClean="0"/>
              <a:t>27</a:t>
            </a:fld>
            <a:endParaRPr lang="en-US"/>
          </a:p>
        </p:txBody>
      </p:sp>
    </p:spTree>
    <p:extLst>
      <p:ext uri="{BB962C8B-B14F-4D97-AF65-F5344CB8AC3E}">
        <p14:creationId xmlns:p14="http://schemas.microsoft.com/office/powerpoint/2010/main" val="743106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7F402-3CE2-266B-5A1C-952C4B9A592A}"/>
              </a:ext>
            </a:extLst>
          </p:cNvPr>
          <p:cNvSpPr>
            <a:spLocks noGrp="1"/>
          </p:cNvSpPr>
          <p:nvPr>
            <p:ph type="title"/>
          </p:nvPr>
        </p:nvSpPr>
        <p:spPr/>
        <p:txBody>
          <a:bodyPr/>
          <a:lstStyle/>
          <a:p>
            <a:r>
              <a:rPr lang="en-US">
                <a:cs typeface="Calibri Light"/>
              </a:rPr>
              <a:t>Administrative</a:t>
            </a:r>
            <a:endParaRPr lang="en-US"/>
          </a:p>
        </p:txBody>
      </p:sp>
      <p:sp>
        <p:nvSpPr>
          <p:cNvPr id="3" name="Content Placeholder 2">
            <a:extLst>
              <a:ext uri="{FF2B5EF4-FFF2-40B4-BE49-F238E27FC236}">
                <a16:creationId xmlns:a16="http://schemas.microsoft.com/office/drawing/2014/main" id="{75B9967B-0B52-EC9E-7EF3-64F2E396D5C1}"/>
              </a:ext>
            </a:extLst>
          </p:cNvPr>
          <p:cNvSpPr>
            <a:spLocks noGrp="1"/>
          </p:cNvSpPr>
          <p:nvPr>
            <p:ph idx="1"/>
          </p:nvPr>
        </p:nvSpPr>
        <p:spPr/>
        <p:txBody>
          <a:bodyPr vert="horz" lIns="91440" tIns="45720" rIns="91440" bIns="45720" rtlCol="0" anchor="t">
            <a:normAutofit/>
          </a:bodyPr>
          <a:lstStyle/>
          <a:p>
            <a:r>
              <a:rPr lang="en-US">
                <a:cs typeface="Calibri"/>
              </a:rPr>
              <a:t>Policy</a:t>
            </a:r>
          </a:p>
          <a:p>
            <a:pPr lvl="1"/>
            <a:r>
              <a:rPr lang="en-US">
                <a:cs typeface="Calibri"/>
              </a:rPr>
              <a:t>34 current policies required updates; 28 remained as is</a:t>
            </a:r>
          </a:p>
          <a:p>
            <a:pPr lvl="1"/>
            <a:r>
              <a:rPr lang="en-US">
                <a:cs typeface="Calibri"/>
              </a:rPr>
              <a:t>Updated policies continue to be voted on by CC</a:t>
            </a:r>
          </a:p>
          <a:p>
            <a:pPr lvl="1"/>
            <a:r>
              <a:rPr lang="en-US">
                <a:cs typeface="Calibri"/>
              </a:rPr>
              <a:t>Recommends policy review committee and annual review of 1/3 of policies</a:t>
            </a:r>
          </a:p>
          <a:p>
            <a:r>
              <a:rPr lang="en-US">
                <a:cs typeface="Calibri"/>
              </a:rPr>
              <a:t>Finance</a:t>
            </a:r>
            <a:endParaRPr lang="en-US"/>
          </a:p>
          <a:p>
            <a:pPr lvl="1"/>
            <a:r>
              <a:rPr lang="en-US">
                <a:ea typeface="+mn-lt"/>
                <a:cs typeface="+mn-lt"/>
              </a:rPr>
              <a:t>AY23-24 estimated to be ~$6.5m</a:t>
            </a:r>
            <a:endParaRPr lang="en-US">
              <a:cs typeface="Calibri"/>
            </a:endParaRPr>
          </a:p>
          <a:p>
            <a:pPr lvl="1"/>
            <a:r>
              <a:rPr lang="en-US">
                <a:ea typeface="+mn-lt"/>
                <a:cs typeface="+mn-lt"/>
              </a:rPr>
              <a:t>Increases to ~$9m annually in subsequent years</a:t>
            </a:r>
            <a:endParaRPr lang="en-US">
              <a:cs typeface="Calibri" panose="020F0502020204030204"/>
            </a:endParaRPr>
          </a:p>
          <a:p>
            <a:pPr lvl="1"/>
            <a:r>
              <a:rPr lang="en-US">
                <a:cs typeface="Calibri" panose="020F0502020204030204"/>
              </a:rPr>
              <a:t>ECUs no longer collected – departments will still receive supplement from Dean's Area annually</a:t>
            </a:r>
          </a:p>
          <a:p>
            <a:endParaRPr lang="en-US">
              <a:cs typeface="Calibri" panose="020F0502020204030204"/>
            </a:endParaRPr>
          </a:p>
        </p:txBody>
      </p:sp>
      <p:sp>
        <p:nvSpPr>
          <p:cNvPr id="5" name="Slide Number Placeholder 4">
            <a:extLst>
              <a:ext uri="{FF2B5EF4-FFF2-40B4-BE49-F238E27FC236}">
                <a16:creationId xmlns:a16="http://schemas.microsoft.com/office/drawing/2014/main" id="{6F47BAA8-5D43-F64D-0B50-52BE70B87D16}"/>
              </a:ext>
            </a:extLst>
          </p:cNvPr>
          <p:cNvSpPr>
            <a:spLocks noGrp="1"/>
          </p:cNvSpPr>
          <p:nvPr>
            <p:ph type="sldNum" sz="quarter" idx="12"/>
          </p:nvPr>
        </p:nvSpPr>
        <p:spPr/>
        <p:txBody>
          <a:bodyPr/>
          <a:lstStyle/>
          <a:p>
            <a:fld id="{F4AD5560-9DC8-4E9F-8924-12D3A388D82A}" type="slidenum">
              <a:rPr lang="en-US" smtClean="0"/>
              <a:t>28</a:t>
            </a:fld>
            <a:endParaRPr lang="en-US"/>
          </a:p>
        </p:txBody>
      </p:sp>
    </p:spTree>
    <p:extLst>
      <p:ext uri="{BB962C8B-B14F-4D97-AF65-F5344CB8AC3E}">
        <p14:creationId xmlns:p14="http://schemas.microsoft.com/office/powerpoint/2010/main" val="2085617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B0C2-75EB-9EFD-EA87-D06CA570FD00}"/>
              </a:ext>
            </a:extLst>
          </p:cNvPr>
          <p:cNvSpPr>
            <a:spLocks noGrp="1"/>
          </p:cNvSpPr>
          <p:nvPr>
            <p:ph type="title"/>
          </p:nvPr>
        </p:nvSpPr>
        <p:spPr/>
        <p:txBody>
          <a:bodyPr/>
          <a:lstStyle/>
          <a:p>
            <a:r>
              <a:rPr lang="en-US">
                <a:cs typeface="Calibri Light"/>
              </a:rPr>
              <a:t>Work to continue</a:t>
            </a:r>
          </a:p>
        </p:txBody>
      </p:sp>
      <p:sp>
        <p:nvSpPr>
          <p:cNvPr id="3" name="Content Placeholder 2">
            <a:extLst>
              <a:ext uri="{FF2B5EF4-FFF2-40B4-BE49-F238E27FC236}">
                <a16:creationId xmlns:a16="http://schemas.microsoft.com/office/drawing/2014/main" id="{23B6BD38-8867-2424-C4E0-016C17741F26}"/>
              </a:ext>
            </a:extLst>
          </p:cNvPr>
          <p:cNvSpPr>
            <a:spLocks noGrp="1"/>
          </p:cNvSpPr>
          <p:nvPr>
            <p:ph idx="1"/>
          </p:nvPr>
        </p:nvSpPr>
        <p:spPr>
          <a:xfrm>
            <a:off x="838200" y="1523066"/>
            <a:ext cx="10515600" cy="4351338"/>
          </a:xfrm>
        </p:spPr>
        <p:txBody>
          <a:bodyPr vert="horz" lIns="91440" tIns="45720" rIns="91440" bIns="45720" rtlCol="0" anchor="t">
            <a:normAutofit/>
          </a:bodyPr>
          <a:lstStyle/>
          <a:p>
            <a:r>
              <a:rPr lang="en-US" dirty="0">
                <a:cs typeface="Calibri"/>
              </a:rPr>
              <a:t>We feel that Curriculum Reform should continue to Phase 4</a:t>
            </a:r>
            <a:endParaRPr lang="en-US" dirty="0"/>
          </a:p>
          <a:p>
            <a:pPr lvl="1"/>
            <a:r>
              <a:rPr lang="en-US" dirty="0">
                <a:ea typeface="+mn-lt"/>
                <a:cs typeface="+mn-lt"/>
              </a:rPr>
              <a:t>Need to finalize Streams</a:t>
            </a:r>
          </a:p>
          <a:p>
            <a:pPr lvl="1"/>
            <a:r>
              <a:rPr lang="en-US" dirty="0">
                <a:ea typeface="+mn-lt"/>
                <a:cs typeface="+mn-lt"/>
              </a:rPr>
              <a:t>Delayed Working Groups </a:t>
            </a:r>
            <a:endParaRPr lang="en-US">
              <a:cs typeface="Calibri"/>
            </a:endParaRPr>
          </a:p>
          <a:p>
            <a:pPr lvl="2"/>
            <a:r>
              <a:rPr lang="en-US" dirty="0">
                <a:ea typeface="+mn-lt"/>
                <a:cs typeface="+mn-lt"/>
              </a:rPr>
              <a:t>ILS, Credit System, and Diagnostics to</a:t>
            </a:r>
            <a:r>
              <a:rPr lang="en-US" sz="2400" dirty="0">
                <a:ea typeface="+mn-lt"/>
                <a:cs typeface="+mn-lt"/>
              </a:rPr>
              <a:t> begin work in Phase </a:t>
            </a:r>
            <a:r>
              <a:rPr lang="en-US" dirty="0">
                <a:ea typeface="+mn-lt"/>
                <a:cs typeface="+mn-lt"/>
              </a:rPr>
              <a:t>4</a:t>
            </a:r>
          </a:p>
          <a:p>
            <a:r>
              <a:rPr lang="en-US" dirty="0">
                <a:cs typeface="Calibri"/>
              </a:rPr>
              <a:t>We recognize that our recommendations may change in Phase 4 or in the execution of the curriculum beginning this fall</a:t>
            </a:r>
          </a:p>
          <a:p>
            <a:r>
              <a:rPr lang="en-US" dirty="0">
                <a:cs typeface="Calibri"/>
              </a:rPr>
              <a:t>Final written report will be sent Wednesday</a:t>
            </a:r>
          </a:p>
        </p:txBody>
      </p:sp>
      <p:sp>
        <p:nvSpPr>
          <p:cNvPr id="6" name="Slide Number Placeholder 5">
            <a:extLst>
              <a:ext uri="{FF2B5EF4-FFF2-40B4-BE49-F238E27FC236}">
                <a16:creationId xmlns:a16="http://schemas.microsoft.com/office/drawing/2014/main" id="{67980033-05DA-5D8D-476A-899E0204AF48}"/>
              </a:ext>
            </a:extLst>
          </p:cNvPr>
          <p:cNvSpPr>
            <a:spLocks noGrp="1"/>
          </p:cNvSpPr>
          <p:nvPr>
            <p:ph type="sldNum" sz="quarter" idx="12"/>
          </p:nvPr>
        </p:nvSpPr>
        <p:spPr/>
        <p:txBody>
          <a:bodyPr/>
          <a:lstStyle/>
          <a:p>
            <a:fld id="{F4AD5560-9DC8-4E9F-8924-12D3A388D82A}" type="slidenum">
              <a:rPr lang="en-US" smtClean="0"/>
              <a:t>29</a:t>
            </a:fld>
            <a:endParaRPr lang="en-US"/>
          </a:p>
        </p:txBody>
      </p:sp>
    </p:spTree>
    <p:extLst>
      <p:ext uri="{BB962C8B-B14F-4D97-AF65-F5344CB8AC3E}">
        <p14:creationId xmlns:p14="http://schemas.microsoft.com/office/powerpoint/2010/main" val="405826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7F36F-2150-86F5-DBC2-9CD5236957BA}"/>
              </a:ext>
            </a:extLst>
          </p:cNvPr>
          <p:cNvSpPr>
            <a:spLocks noGrp="1"/>
          </p:cNvSpPr>
          <p:nvPr>
            <p:ph type="title"/>
          </p:nvPr>
        </p:nvSpPr>
        <p:spPr>
          <a:xfrm>
            <a:off x="640080" y="325369"/>
            <a:ext cx="4368602" cy="1956841"/>
          </a:xfrm>
        </p:spPr>
        <p:txBody>
          <a:bodyPr anchor="b">
            <a:normAutofit/>
          </a:bodyPr>
          <a:lstStyle/>
          <a:p>
            <a:r>
              <a:rPr lang="en-US" sz="5400">
                <a:cs typeface="Calibri Light"/>
              </a:rPr>
              <a:t>Centering Themes</a:t>
            </a:r>
            <a:endParaRPr lang="en-US" sz="5400"/>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A5E74A-CAD1-5076-560E-E32D4375B73A}"/>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a:cs typeface="Calibri"/>
              </a:rPr>
              <a:t>Care of people</a:t>
            </a:r>
          </a:p>
          <a:p>
            <a:r>
              <a:rPr lang="en-US" sz="2200">
                <a:cs typeface="Calibri"/>
              </a:rPr>
              <a:t>Alignment </a:t>
            </a:r>
          </a:p>
          <a:p>
            <a:r>
              <a:rPr lang="en-US" sz="2200">
                <a:cs typeface="Calibri"/>
              </a:rPr>
              <a:t>Interconnectedness </a:t>
            </a:r>
          </a:p>
          <a:p>
            <a:r>
              <a:rPr lang="en-US" sz="2200">
                <a:cs typeface="Calibri"/>
              </a:rPr>
              <a:t>Timing</a:t>
            </a:r>
          </a:p>
        </p:txBody>
      </p:sp>
      <p:pic>
        <p:nvPicPr>
          <p:cNvPr id="5" name="Picture 5" descr="A picture containing person&#10;&#10;Description automatically generated">
            <a:extLst>
              <a:ext uri="{FF2B5EF4-FFF2-40B4-BE49-F238E27FC236}">
                <a16:creationId xmlns:a16="http://schemas.microsoft.com/office/drawing/2014/main" id="{3CA643C9-D2EA-1B9B-51F5-66019651E884}"/>
              </a:ext>
            </a:extLst>
          </p:cNvPr>
          <p:cNvPicPr>
            <a:picLocks noChangeAspect="1"/>
          </p:cNvPicPr>
          <p:nvPr/>
        </p:nvPicPr>
        <p:blipFill rotWithShape="1">
          <a:blip r:embed="rId2"/>
          <a:srcRect l="22929" r="1688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0592F9EA-2AA8-3726-EB34-722A0E99FBAE}"/>
              </a:ext>
            </a:extLst>
          </p:cNvPr>
          <p:cNvSpPr>
            <a:spLocks noGrp="1"/>
          </p:cNvSpPr>
          <p:nvPr>
            <p:ph type="sldNum" sz="quarter" idx="12"/>
          </p:nvPr>
        </p:nvSpPr>
        <p:spPr>
          <a:xfrm>
            <a:off x="10439400" y="6356350"/>
            <a:ext cx="914400" cy="365125"/>
          </a:xfrm>
        </p:spPr>
        <p:txBody>
          <a:bodyPr>
            <a:normAutofit/>
          </a:bodyPr>
          <a:lstStyle/>
          <a:p>
            <a:pPr>
              <a:spcAft>
                <a:spcPts val="600"/>
              </a:spcAft>
            </a:pPr>
            <a:fld id="{F4AD5560-9DC8-4E9F-8924-12D3A388D82A}" type="slidenum">
              <a:rPr lang="en-US">
                <a:solidFill>
                  <a:srgbClr val="FFFFFF"/>
                </a:solidFill>
              </a:rPr>
              <a:pPr>
                <a:spcAft>
                  <a:spcPts val="600"/>
                </a:spcAft>
              </a:pPr>
              <a:t>3</a:t>
            </a:fld>
            <a:endParaRPr lang="en-US">
              <a:solidFill>
                <a:srgbClr val="FFFFFF"/>
              </a:solidFill>
            </a:endParaRPr>
          </a:p>
        </p:txBody>
      </p:sp>
      <p:pic>
        <p:nvPicPr>
          <p:cNvPr id="6" name="Picture 8" descr="A picture containing text, electronics, display&#10;&#10;Description automatically generated">
            <a:extLst>
              <a:ext uri="{FF2B5EF4-FFF2-40B4-BE49-F238E27FC236}">
                <a16:creationId xmlns:a16="http://schemas.microsoft.com/office/drawing/2014/main" id="{58910049-7FDB-8B7F-E2C5-A4BD53FE548B}"/>
              </a:ext>
            </a:extLst>
          </p:cNvPr>
          <p:cNvPicPr>
            <a:picLocks noChangeAspect="1"/>
          </p:cNvPicPr>
          <p:nvPr/>
        </p:nvPicPr>
        <p:blipFill>
          <a:blip r:embed="rId3"/>
          <a:stretch>
            <a:fillRect/>
          </a:stretch>
        </p:blipFill>
        <p:spPr>
          <a:xfrm>
            <a:off x="7297947" y="2156106"/>
            <a:ext cx="2743200" cy="1424354"/>
          </a:xfrm>
          <a:prstGeom prst="rect">
            <a:avLst/>
          </a:prstGeom>
        </p:spPr>
      </p:pic>
    </p:spTree>
    <p:extLst>
      <p:ext uri="{BB962C8B-B14F-4D97-AF65-F5344CB8AC3E}">
        <p14:creationId xmlns:p14="http://schemas.microsoft.com/office/powerpoint/2010/main" val="4176919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2119-6D48-9CE5-C9E0-1557F34DFAE3}"/>
              </a:ext>
            </a:extLst>
          </p:cNvPr>
          <p:cNvSpPr>
            <a:spLocks noGrp="1"/>
          </p:cNvSpPr>
          <p:nvPr>
            <p:ph type="title"/>
          </p:nvPr>
        </p:nvSpPr>
        <p:spPr/>
        <p:txBody>
          <a:bodyPr/>
          <a:lstStyle/>
          <a:p>
            <a:r>
              <a:rPr lang="en-US">
                <a:cs typeface="Calibri Light"/>
              </a:rPr>
              <a:t>Questions?</a:t>
            </a:r>
            <a:endParaRPr lang="en-US"/>
          </a:p>
        </p:txBody>
      </p:sp>
      <p:sp>
        <p:nvSpPr>
          <p:cNvPr id="3" name="Text Placeholder 2">
            <a:extLst>
              <a:ext uri="{FF2B5EF4-FFF2-40B4-BE49-F238E27FC236}">
                <a16:creationId xmlns:a16="http://schemas.microsoft.com/office/drawing/2014/main" id="{2BAE17F4-EDA8-954C-0668-225C384D474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C309B3-F544-FAA6-E4FB-91A80093E2E7}"/>
              </a:ext>
            </a:extLst>
          </p:cNvPr>
          <p:cNvSpPr>
            <a:spLocks noGrp="1"/>
          </p:cNvSpPr>
          <p:nvPr>
            <p:ph type="sldNum" sz="quarter" idx="12"/>
          </p:nvPr>
        </p:nvSpPr>
        <p:spPr/>
        <p:txBody>
          <a:bodyPr/>
          <a:lstStyle/>
          <a:p>
            <a:fld id="{F4AD5560-9DC8-4E9F-8924-12D3A388D82A}" type="slidenum">
              <a:rPr lang="en-US" dirty="0" smtClean="0"/>
              <a:t>30</a:t>
            </a:fld>
            <a:endParaRPr lang="en-US"/>
          </a:p>
        </p:txBody>
      </p:sp>
    </p:spTree>
    <p:extLst>
      <p:ext uri="{BB962C8B-B14F-4D97-AF65-F5344CB8AC3E}">
        <p14:creationId xmlns:p14="http://schemas.microsoft.com/office/powerpoint/2010/main" val="2391572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2">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A picture containing text&#10;&#10;Description automatically generated">
            <a:extLst>
              <a:ext uri="{FF2B5EF4-FFF2-40B4-BE49-F238E27FC236}">
                <a16:creationId xmlns:a16="http://schemas.microsoft.com/office/drawing/2014/main" id="{1EBBA3E2-343D-336F-D2A2-E3C0DE556FE3}"/>
              </a:ext>
            </a:extLst>
          </p:cNvPr>
          <p:cNvPicPr>
            <a:picLocks noChangeAspect="1"/>
          </p:cNvPicPr>
          <p:nvPr/>
        </p:nvPicPr>
        <p:blipFill rotWithShape="1">
          <a:blip r:embed="rId2"/>
          <a:srcRect l="14409" r="29464" b="-2"/>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6" name="Picture 6">
            <a:extLst>
              <a:ext uri="{FF2B5EF4-FFF2-40B4-BE49-F238E27FC236}">
                <a16:creationId xmlns:a16="http://schemas.microsoft.com/office/drawing/2014/main" id="{2AE8535D-AFCE-89B6-5FF2-616EF8C3B6B0}"/>
              </a:ext>
            </a:extLst>
          </p:cNvPr>
          <p:cNvPicPr>
            <a:picLocks noChangeAspect="1"/>
          </p:cNvPicPr>
          <p:nvPr/>
        </p:nvPicPr>
        <p:blipFill rotWithShape="1">
          <a:blip r:embed="rId3"/>
          <a:srcRect l="23511" r="16690" b="-2"/>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5" name="Picture 5">
            <a:extLst>
              <a:ext uri="{FF2B5EF4-FFF2-40B4-BE49-F238E27FC236}">
                <a16:creationId xmlns:a16="http://schemas.microsoft.com/office/drawing/2014/main" id="{1A16EC41-AF6C-11CE-D7E7-04C1032A4E73}"/>
              </a:ext>
            </a:extLst>
          </p:cNvPr>
          <p:cNvPicPr>
            <a:picLocks noChangeAspect="1"/>
          </p:cNvPicPr>
          <p:nvPr/>
        </p:nvPicPr>
        <p:blipFill rotWithShape="1">
          <a:blip r:embed="rId4"/>
          <a:srcRect l="22079" r="20789" b="2"/>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7" name="Picture 7">
            <a:extLst>
              <a:ext uri="{FF2B5EF4-FFF2-40B4-BE49-F238E27FC236}">
                <a16:creationId xmlns:a16="http://schemas.microsoft.com/office/drawing/2014/main" id="{655620D4-F3D6-7CAE-5E28-26FA73EAF15D}"/>
              </a:ext>
            </a:extLst>
          </p:cNvPr>
          <p:cNvPicPr>
            <a:picLocks noChangeAspect="1"/>
          </p:cNvPicPr>
          <p:nvPr/>
        </p:nvPicPr>
        <p:blipFill rotWithShape="1">
          <a:blip r:embed="rId5"/>
          <a:srcRect l="41120" r="7730" b="1"/>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36" name="Group 24">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6" name="Freeform: Shape 25">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26">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8" name="Content Placeholder 19">
            <a:extLst>
              <a:ext uri="{FF2B5EF4-FFF2-40B4-BE49-F238E27FC236}">
                <a16:creationId xmlns:a16="http://schemas.microsoft.com/office/drawing/2014/main" id="{3E378466-7070-A8E6-975B-AEA9D2B61BF6}"/>
              </a:ext>
            </a:extLst>
          </p:cNvPr>
          <p:cNvSpPr>
            <a:spLocks noGrp="1"/>
          </p:cNvSpPr>
          <p:nvPr>
            <p:ph idx="1"/>
          </p:nvPr>
        </p:nvSpPr>
        <p:spPr>
          <a:xfrm>
            <a:off x="4883844" y="4800668"/>
            <a:ext cx="5476856" cy="548038"/>
          </a:xfrm>
        </p:spPr>
        <p:txBody>
          <a:bodyPr vert="horz" lIns="91440" tIns="45720" rIns="91440" bIns="45720" rtlCol="0" anchor="t">
            <a:noAutofit/>
          </a:bodyPr>
          <a:lstStyle/>
          <a:p>
            <a:pPr marL="0" indent="0">
              <a:buNone/>
            </a:pPr>
            <a:r>
              <a:rPr lang="en-US" sz="3200">
                <a:solidFill>
                  <a:srgbClr val="FFFFFF">
                    <a:alpha val="80000"/>
                  </a:srgbClr>
                </a:solidFill>
                <a:cs typeface="Calibri" panose="020F0502020204030204"/>
              </a:rPr>
              <a:t>3RC Phase 3</a:t>
            </a:r>
            <a:endParaRPr lang="en-US"/>
          </a:p>
          <a:p>
            <a:pPr marL="0" indent="0">
              <a:buNone/>
            </a:pPr>
            <a:r>
              <a:rPr lang="en-US" sz="3200">
                <a:solidFill>
                  <a:srgbClr val="FFFFFF">
                    <a:alpha val="80000"/>
                  </a:srgbClr>
                </a:solidFill>
                <a:cs typeface="Calibri" panose="020F0502020204030204"/>
              </a:rPr>
              <a:t> Formation</a:t>
            </a:r>
            <a:endParaRPr lang="en-US"/>
          </a:p>
        </p:txBody>
      </p:sp>
    </p:spTree>
    <p:extLst>
      <p:ext uri="{BB962C8B-B14F-4D97-AF65-F5344CB8AC3E}">
        <p14:creationId xmlns:p14="http://schemas.microsoft.com/office/powerpoint/2010/main" val="30200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D446DF-1907-19D6-556E-72F3F9A3FBE3}"/>
              </a:ext>
            </a:extLst>
          </p:cNvPr>
          <p:cNvSpPr>
            <a:spLocks noGrp="1"/>
          </p:cNvSpPr>
          <p:nvPr>
            <p:ph type="title"/>
          </p:nvPr>
        </p:nvSpPr>
        <p:spPr>
          <a:xfrm>
            <a:off x="572493" y="238539"/>
            <a:ext cx="11018520" cy="1434415"/>
          </a:xfrm>
        </p:spPr>
        <p:txBody>
          <a:bodyPr anchor="b">
            <a:normAutofit/>
          </a:bodyPr>
          <a:lstStyle/>
          <a:p>
            <a:r>
              <a:rPr lang="en-US" sz="5400"/>
              <a:t>3RC Overview</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2ED1DBF-7478-123D-9C4D-F3A8D3BB2414}"/>
              </a:ext>
            </a:extLst>
          </p:cNvPr>
          <p:cNvSpPr>
            <a:spLocks noGrp="1"/>
          </p:cNvSpPr>
          <p:nvPr>
            <p:ph idx="1"/>
          </p:nvPr>
        </p:nvSpPr>
        <p:spPr>
          <a:xfrm>
            <a:off x="572493" y="2071316"/>
            <a:ext cx="6713552" cy="4119172"/>
          </a:xfrm>
        </p:spPr>
        <p:txBody>
          <a:bodyPr vert="horz" lIns="91440" tIns="45720" rIns="91440" bIns="45720" rtlCol="0" anchor="t">
            <a:normAutofit/>
          </a:bodyPr>
          <a:lstStyle/>
          <a:p>
            <a:r>
              <a:rPr lang="en-US" sz="2200"/>
              <a:t>Views</a:t>
            </a:r>
          </a:p>
          <a:p>
            <a:pPr marL="457200" lvl="1" indent="0">
              <a:buNone/>
            </a:pPr>
            <a:r>
              <a:rPr lang="en-US" sz="2200"/>
              <a:t>Student Experience</a:t>
            </a:r>
            <a:endParaRPr lang="en-US" sz="2200">
              <a:cs typeface="Calibri"/>
            </a:endParaRPr>
          </a:p>
          <a:p>
            <a:pPr marL="457200" lvl="1" indent="0">
              <a:buNone/>
            </a:pPr>
            <a:r>
              <a:rPr lang="en-US" sz="2200"/>
              <a:t>Faculty Experience</a:t>
            </a:r>
            <a:endParaRPr lang="en-US" sz="2200">
              <a:cs typeface="Calibri"/>
            </a:endParaRPr>
          </a:p>
          <a:p>
            <a:pPr marL="457200" lvl="1" indent="0">
              <a:buNone/>
            </a:pPr>
            <a:r>
              <a:rPr lang="en-US" sz="2200"/>
              <a:t>Administrative Team</a:t>
            </a:r>
            <a:endParaRPr lang="en-US" sz="2200">
              <a:cs typeface="Calibri"/>
            </a:endParaRPr>
          </a:p>
          <a:p>
            <a:r>
              <a:rPr lang="en-US" sz="2200"/>
              <a:t>Final recommendations</a:t>
            </a:r>
            <a:endParaRPr lang="en-US" sz="2200">
              <a:cs typeface="Calibri"/>
            </a:endParaRPr>
          </a:p>
          <a:p>
            <a:r>
              <a:rPr lang="en-US" sz="2200">
                <a:cs typeface="Calibri"/>
              </a:rPr>
              <a:t>Questions &amp; Discussion</a:t>
            </a:r>
          </a:p>
          <a:p>
            <a:endParaRPr lang="en-US" sz="2200">
              <a:cs typeface="Calibri"/>
            </a:endParaRPr>
          </a:p>
          <a:p>
            <a:pPr marL="0" indent="0">
              <a:buNone/>
            </a:pPr>
            <a:endParaRPr lang="en-US" sz="2200">
              <a:cs typeface="Calibri"/>
            </a:endParaRPr>
          </a:p>
        </p:txBody>
      </p:sp>
      <p:sp>
        <p:nvSpPr>
          <p:cNvPr id="5" name="Slide Number Placeholder 4">
            <a:extLst>
              <a:ext uri="{FF2B5EF4-FFF2-40B4-BE49-F238E27FC236}">
                <a16:creationId xmlns:a16="http://schemas.microsoft.com/office/drawing/2014/main" id="{5FD0101D-A32B-5CAB-D4F5-54289B21F0C1}"/>
              </a:ext>
            </a:extLst>
          </p:cNvPr>
          <p:cNvSpPr>
            <a:spLocks noGrp="1"/>
          </p:cNvSpPr>
          <p:nvPr>
            <p:ph type="sldNum" sz="quarter" idx="12"/>
          </p:nvPr>
        </p:nvSpPr>
        <p:spPr>
          <a:xfrm>
            <a:off x="8610600" y="6356350"/>
            <a:ext cx="2743200" cy="365125"/>
          </a:xfrm>
        </p:spPr>
        <p:txBody>
          <a:bodyPr>
            <a:normAutofit/>
          </a:bodyPr>
          <a:lstStyle/>
          <a:p>
            <a:pPr>
              <a:spcAft>
                <a:spcPts val="600"/>
              </a:spcAft>
            </a:pPr>
            <a:fld id="{F4AD5560-9DC8-4E9F-8924-12D3A388D82A}" type="slidenum">
              <a:rPr lang="en-US" smtClean="0"/>
              <a:pPr>
                <a:spcAft>
                  <a:spcPts val="600"/>
                </a:spcAft>
              </a:pPr>
              <a:t>5</a:t>
            </a:fld>
            <a:endParaRPr lang="en-US"/>
          </a:p>
        </p:txBody>
      </p:sp>
    </p:spTree>
    <p:extLst>
      <p:ext uri="{BB962C8B-B14F-4D97-AF65-F5344CB8AC3E}">
        <p14:creationId xmlns:p14="http://schemas.microsoft.com/office/powerpoint/2010/main" val="273212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104-67C7-C025-F996-270BE4369D8E}"/>
              </a:ext>
            </a:extLst>
          </p:cNvPr>
          <p:cNvSpPr>
            <a:spLocks noGrp="1"/>
          </p:cNvSpPr>
          <p:nvPr>
            <p:ph type="title"/>
          </p:nvPr>
        </p:nvSpPr>
        <p:spPr>
          <a:xfrm>
            <a:off x="215492" y="365125"/>
            <a:ext cx="11777403" cy="1350143"/>
          </a:xfrm>
        </p:spPr>
        <p:txBody>
          <a:bodyPr/>
          <a:lstStyle/>
          <a:p>
            <a:r>
              <a:rPr lang="en-US"/>
              <a:t>Student Experience: What are the major changes?</a:t>
            </a:r>
          </a:p>
        </p:txBody>
      </p:sp>
      <p:sp>
        <p:nvSpPr>
          <p:cNvPr id="3" name="Content Placeholder 2">
            <a:extLst>
              <a:ext uri="{FF2B5EF4-FFF2-40B4-BE49-F238E27FC236}">
                <a16:creationId xmlns:a16="http://schemas.microsoft.com/office/drawing/2014/main" id="{8F10FAEB-D015-9316-A18D-FAD3224CA12F}"/>
              </a:ext>
            </a:extLst>
          </p:cNvPr>
          <p:cNvSpPr>
            <a:spLocks noGrp="1"/>
          </p:cNvSpPr>
          <p:nvPr>
            <p:ph idx="1"/>
          </p:nvPr>
        </p:nvSpPr>
        <p:spPr>
          <a:xfrm>
            <a:off x="838200" y="2009979"/>
            <a:ext cx="10509454" cy="4166984"/>
          </a:xfrm>
        </p:spPr>
        <p:txBody>
          <a:bodyPr vert="horz" lIns="91440" tIns="45720" rIns="91440" bIns="45720" rtlCol="0" anchor="t">
            <a:normAutofit lnSpcReduction="10000"/>
          </a:bodyPr>
          <a:lstStyle/>
          <a:p>
            <a:r>
              <a:rPr lang="en-US" b="1">
                <a:ea typeface="+mn-lt"/>
                <a:cs typeface="+mn-lt"/>
              </a:rPr>
              <a:t>Case-based integrated 15-month curriculum</a:t>
            </a:r>
            <a:endParaRPr lang="en-US" b="1">
              <a:cs typeface="Calibri"/>
            </a:endParaRPr>
          </a:p>
          <a:p>
            <a:pPr lvl="1"/>
            <a:r>
              <a:rPr lang="en-US">
                <a:cs typeface="Calibri"/>
              </a:rPr>
              <a:t>Active learning in small groups</a:t>
            </a:r>
          </a:p>
          <a:p>
            <a:pPr lvl="1"/>
            <a:r>
              <a:rPr lang="en-US"/>
              <a:t>Guided by longitudinal educators</a:t>
            </a:r>
            <a:endParaRPr lang="en-US">
              <a:cs typeface="Calibri"/>
            </a:endParaRPr>
          </a:p>
          <a:p>
            <a:pPr lvl="1"/>
            <a:r>
              <a:rPr lang="en-US">
                <a:cs typeface="Calibri"/>
              </a:rPr>
              <a:t>Themes threaded through 4-year curriculum (Threads)</a:t>
            </a:r>
          </a:p>
          <a:p>
            <a:pPr lvl="2"/>
            <a:r>
              <a:rPr lang="en-US">
                <a:cs typeface="Calibri"/>
              </a:rPr>
              <a:t>Clinical Reasoning</a:t>
            </a:r>
          </a:p>
          <a:p>
            <a:pPr lvl="2"/>
            <a:r>
              <a:rPr lang="en-US">
                <a:cs typeface="Calibri"/>
              </a:rPr>
              <a:t>Interprofessionalism (IPE)</a:t>
            </a:r>
          </a:p>
          <a:p>
            <a:pPr lvl="2"/>
            <a:r>
              <a:rPr lang="en-US">
                <a:cs typeface="Calibri"/>
              </a:rPr>
              <a:t>Social Medicine</a:t>
            </a:r>
          </a:p>
          <a:p>
            <a:pPr lvl="2"/>
            <a:r>
              <a:rPr lang="en-US">
                <a:cs typeface="Calibri"/>
              </a:rPr>
              <a:t>Leadership</a:t>
            </a:r>
          </a:p>
          <a:p>
            <a:pPr lvl="1"/>
            <a:endParaRPr lang="en-US">
              <a:cs typeface="Calibri"/>
            </a:endParaRPr>
          </a:p>
          <a:p>
            <a:r>
              <a:rPr lang="en-US" b="1">
                <a:cs typeface="Calibri"/>
              </a:rPr>
              <a:t>Flex weeks built into the calendar for individualized experiences</a:t>
            </a:r>
            <a:br>
              <a:rPr lang="en-US">
                <a:cs typeface="Calibri"/>
              </a:rPr>
            </a:br>
            <a:endParaRPr lang="en-US">
              <a:cs typeface="Calibri"/>
            </a:endParaRPr>
          </a:p>
          <a:p>
            <a:endParaRPr lang="en-US">
              <a:cs typeface="Calibri"/>
            </a:endParaRPr>
          </a:p>
        </p:txBody>
      </p:sp>
      <p:sp>
        <p:nvSpPr>
          <p:cNvPr id="7" name="Slide Number Placeholder 6">
            <a:extLst>
              <a:ext uri="{FF2B5EF4-FFF2-40B4-BE49-F238E27FC236}">
                <a16:creationId xmlns:a16="http://schemas.microsoft.com/office/drawing/2014/main" id="{38CBC0F0-4BC8-E9C1-60D3-BAF13C52D0EF}"/>
              </a:ext>
            </a:extLst>
          </p:cNvPr>
          <p:cNvSpPr>
            <a:spLocks noGrp="1"/>
          </p:cNvSpPr>
          <p:nvPr>
            <p:ph type="sldNum" sz="quarter" idx="12"/>
          </p:nvPr>
        </p:nvSpPr>
        <p:spPr/>
        <p:txBody>
          <a:bodyPr/>
          <a:lstStyle/>
          <a:p>
            <a:fld id="{F4AD5560-9DC8-4E9F-8924-12D3A388D82A}" type="slidenum">
              <a:rPr lang="en-US" smtClean="0"/>
              <a:t>6</a:t>
            </a:fld>
            <a:endParaRPr lang="en-US"/>
          </a:p>
        </p:txBody>
      </p:sp>
    </p:spTree>
    <p:extLst>
      <p:ext uri="{BB962C8B-B14F-4D97-AF65-F5344CB8AC3E}">
        <p14:creationId xmlns:p14="http://schemas.microsoft.com/office/powerpoint/2010/main" val="17782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104-67C7-C025-F996-270BE4369D8E}"/>
              </a:ext>
            </a:extLst>
          </p:cNvPr>
          <p:cNvSpPr>
            <a:spLocks noGrp="1"/>
          </p:cNvSpPr>
          <p:nvPr>
            <p:ph type="title"/>
          </p:nvPr>
        </p:nvSpPr>
        <p:spPr>
          <a:xfrm>
            <a:off x="494071" y="365125"/>
            <a:ext cx="11466050" cy="1350143"/>
          </a:xfrm>
        </p:spPr>
        <p:txBody>
          <a:bodyPr/>
          <a:lstStyle/>
          <a:p>
            <a:r>
              <a:rPr lang="en-US"/>
              <a:t>Student Experience: What are the major changes?</a:t>
            </a:r>
          </a:p>
        </p:txBody>
      </p:sp>
      <p:sp>
        <p:nvSpPr>
          <p:cNvPr id="7" name="Slide Number Placeholder 6">
            <a:extLst>
              <a:ext uri="{FF2B5EF4-FFF2-40B4-BE49-F238E27FC236}">
                <a16:creationId xmlns:a16="http://schemas.microsoft.com/office/drawing/2014/main" id="{38CBC0F0-4BC8-E9C1-60D3-BAF13C52D0EF}"/>
              </a:ext>
            </a:extLst>
          </p:cNvPr>
          <p:cNvSpPr>
            <a:spLocks noGrp="1"/>
          </p:cNvSpPr>
          <p:nvPr>
            <p:ph type="sldNum" sz="quarter" idx="12"/>
          </p:nvPr>
        </p:nvSpPr>
        <p:spPr/>
        <p:txBody>
          <a:bodyPr/>
          <a:lstStyle/>
          <a:p>
            <a:fld id="{F4AD5560-9DC8-4E9F-8924-12D3A388D82A}" type="slidenum">
              <a:rPr lang="en-US" smtClean="0"/>
              <a:t>7</a:t>
            </a:fld>
            <a:endParaRPr lang="en-US"/>
          </a:p>
        </p:txBody>
      </p:sp>
      <p:sp>
        <p:nvSpPr>
          <p:cNvPr id="4" name="TextBox 3">
            <a:extLst>
              <a:ext uri="{FF2B5EF4-FFF2-40B4-BE49-F238E27FC236}">
                <a16:creationId xmlns:a16="http://schemas.microsoft.com/office/drawing/2014/main" id="{8BE1EA89-1E73-F3B2-786D-EBBB61B30DB8}"/>
              </a:ext>
            </a:extLst>
          </p:cNvPr>
          <p:cNvSpPr txBox="1"/>
          <p:nvPr/>
        </p:nvSpPr>
        <p:spPr>
          <a:xfrm>
            <a:off x="841887" y="2150807"/>
            <a:ext cx="10514371" cy="36610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90000"/>
              </a:lnSpc>
              <a:spcBef>
                <a:spcPts val="1000"/>
              </a:spcBef>
              <a:buFont typeface="Arial"/>
              <a:buChar char="•"/>
            </a:pPr>
            <a:r>
              <a:rPr lang="en-US" sz="2400" b="1">
                <a:ea typeface="+mn-lt"/>
                <a:cs typeface="+mn-lt"/>
              </a:rPr>
              <a:t>Community Alliance Program (CAP)</a:t>
            </a:r>
          </a:p>
          <a:p>
            <a:pPr marL="742950" lvl="1" indent="-285750">
              <a:lnSpc>
                <a:spcPct val="90000"/>
              </a:lnSpc>
              <a:spcBef>
                <a:spcPts val="500"/>
              </a:spcBef>
              <a:buFont typeface="Arial"/>
              <a:buChar char="•"/>
            </a:pPr>
            <a:r>
              <a:rPr lang="en-US" sz="2400">
                <a:cs typeface="Calibri"/>
              </a:rPr>
              <a:t>Small groups of students paired with a community org</a:t>
            </a:r>
            <a:endParaRPr lang="en-US" sz="2400">
              <a:ea typeface="+mn-lt"/>
              <a:cs typeface="+mn-lt"/>
            </a:endParaRPr>
          </a:p>
          <a:p>
            <a:pPr marL="742950" lvl="1" indent="-285750">
              <a:lnSpc>
                <a:spcPct val="90000"/>
              </a:lnSpc>
              <a:spcBef>
                <a:spcPts val="500"/>
              </a:spcBef>
              <a:buFont typeface="Arial"/>
              <a:buChar char="•"/>
            </a:pPr>
            <a:r>
              <a:rPr lang="en-US" sz="2400">
                <a:cs typeface="Calibri"/>
              </a:rPr>
              <a:t>10 small/large group sessions in pre-clinical years</a:t>
            </a:r>
            <a:endParaRPr lang="en-US" sz="2400">
              <a:ea typeface="+mn-lt"/>
              <a:cs typeface="+mn-lt"/>
            </a:endParaRPr>
          </a:p>
          <a:p>
            <a:pPr marL="742950" lvl="1" indent="-285750">
              <a:lnSpc>
                <a:spcPct val="90000"/>
              </a:lnSpc>
              <a:spcBef>
                <a:spcPts val="500"/>
              </a:spcBef>
              <a:buFont typeface="Arial"/>
              <a:buChar char="•"/>
            </a:pPr>
            <a:r>
              <a:rPr lang="en-US" sz="2400">
                <a:cs typeface="Calibri"/>
              </a:rPr>
              <a:t>Integrates with social medicine and interprofessional threads</a:t>
            </a:r>
            <a:endParaRPr lang="en-US" sz="2400">
              <a:ea typeface="+mn-lt"/>
              <a:cs typeface="+mn-lt"/>
            </a:endParaRPr>
          </a:p>
          <a:p>
            <a:pPr marL="742950" lvl="1" indent="-285750">
              <a:lnSpc>
                <a:spcPct val="90000"/>
              </a:lnSpc>
              <a:spcBef>
                <a:spcPts val="500"/>
              </a:spcBef>
              <a:buFont typeface="Arial"/>
              <a:buChar char="•"/>
            </a:pPr>
            <a:r>
              <a:rPr lang="en-US" sz="2400">
                <a:cs typeface="Calibri"/>
              </a:rPr>
              <a:t>Will work with Office of Community Health once established</a:t>
            </a:r>
            <a:endParaRPr lang="en-US" sz="2400">
              <a:ea typeface="+mn-lt"/>
              <a:cs typeface="+mn-lt"/>
            </a:endParaRPr>
          </a:p>
          <a:p>
            <a:pPr lvl="1">
              <a:lnSpc>
                <a:spcPct val="90000"/>
              </a:lnSpc>
              <a:spcBef>
                <a:spcPts val="500"/>
              </a:spcBef>
            </a:pPr>
            <a:endParaRPr lang="en-US" sz="2400">
              <a:ea typeface="+mn-lt"/>
              <a:cs typeface="+mn-lt"/>
            </a:endParaRPr>
          </a:p>
          <a:p>
            <a:pPr marL="285750" indent="-285750">
              <a:lnSpc>
                <a:spcPct val="90000"/>
              </a:lnSpc>
              <a:spcBef>
                <a:spcPts val="1000"/>
              </a:spcBef>
              <a:buFont typeface="Arial"/>
              <a:buChar char="•"/>
            </a:pPr>
            <a:r>
              <a:rPr lang="en-US" sz="2400" b="1">
                <a:ea typeface="+mn-lt"/>
                <a:cs typeface="+mn-lt"/>
              </a:rPr>
              <a:t>Longitudinal Alliance Program (LAP)</a:t>
            </a:r>
          </a:p>
          <a:p>
            <a:pPr marL="742950" lvl="1" indent="-285750">
              <a:lnSpc>
                <a:spcPct val="90000"/>
              </a:lnSpc>
              <a:spcBef>
                <a:spcPts val="500"/>
              </a:spcBef>
              <a:buFont typeface="Arial"/>
              <a:buChar char="•"/>
            </a:pPr>
            <a:r>
              <a:rPr lang="en-US" sz="2400">
                <a:cs typeface="Calibri"/>
              </a:rPr>
              <a:t>Each student paired with one patient</a:t>
            </a:r>
            <a:endParaRPr lang="en-US" sz="2400">
              <a:ea typeface="+mn-lt"/>
              <a:cs typeface="+mn-lt"/>
            </a:endParaRPr>
          </a:p>
          <a:p>
            <a:pPr marL="742950" lvl="1" indent="-285750">
              <a:lnSpc>
                <a:spcPct val="90000"/>
              </a:lnSpc>
              <a:spcBef>
                <a:spcPts val="500"/>
              </a:spcBef>
              <a:buFont typeface="Arial"/>
              <a:buChar char="•"/>
            </a:pPr>
            <a:r>
              <a:rPr lang="en-US" sz="2400">
                <a:cs typeface="Calibri"/>
              </a:rPr>
              <a:t>Creates longitudinal relationship with students and patients</a:t>
            </a:r>
          </a:p>
        </p:txBody>
      </p:sp>
    </p:spTree>
    <p:extLst>
      <p:ext uri="{BB962C8B-B14F-4D97-AF65-F5344CB8AC3E}">
        <p14:creationId xmlns:p14="http://schemas.microsoft.com/office/powerpoint/2010/main" val="2327139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A962E-D112-C30F-8D56-A7CD07029DC9}"/>
              </a:ext>
            </a:extLst>
          </p:cNvPr>
          <p:cNvSpPr>
            <a:spLocks noGrp="1"/>
          </p:cNvSpPr>
          <p:nvPr>
            <p:ph type="title"/>
          </p:nvPr>
        </p:nvSpPr>
        <p:spPr/>
        <p:txBody>
          <a:bodyPr/>
          <a:lstStyle/>
          <a:p>
            <a:r>
              <a:rPr lang="en-US">
                <a:cs typeface="Calibri Light"/>
              </a:rPr>
              <a:t>Overview of the Pre-Clinical Curriculum</a:t>
            </a:r>
            <a:endParaRPr lang="en-US"/>
          </a:p>
        </p:txBody>
      </p:sp>
      <p:sp>
        <p:nvSpPr>
          <p:cNvPr id="7" name="Slide Number Placeholder 6">
            <a:extLst>
              <a:ext uri="{FF2B5EF4-FFF2-40B4-BE49-F238E27FC236}">
                <a16:creationId xmlns:a16="http://schemas.microsoft.com/office/drawing/2014/main" id="{EBBA9750-B2DD-5306-CADF-56080ED715B2}"/>
              </a:ext>
            </a:extLst>
          </p:cNvPr>
          <p:cNvSpPr>
            <a:spLocks noGrp="1"/>
          </p:cNvSpPr>
          <p:nvPr>
            <p:ph type="sldNum" sz="quarter" idx="12"/>
          </p:nvPr>
        </p:nvSpPr>
        <p:spPr/>
        <p:txBody>
          <a:bodyPr/>
          <a:lstStyle/>
          <a:p>
            <a:fld id="{F4AD5560-9DC8-4E9F-8924-12D3A388D82A}" type="slidenum">
              <a:rPr lang="en-US" smtClean="0"/>
              <a:t>8</a:t>
            </a:fld>
            <a:endParaRPr lang="en-US"/>
          </a:p>
        </p:txBody>
      </p:sp>
      <p:pic>
        <p:nvPicPr>
          <p:cNvPr id="6" name="Picture 7" descr="A picture containing diagram&#10;&#10;Description automatically generated">
            <a:extLst>
              <a:ext uri="{FF2B5EF4-FFF2-40B4-BE49-F238E27FC236}">
                <a16:creationId xmlns:a16="http://schemas.microsoft.com/office/drawing/2014/main" id="{E9857C7F-EBD3-37A5-C7E0-9947A87B8868}"/>
              </a:ext>
            </a:extLst>
          </p:cNvPr>
          <p:cNvPicPr>
            <a:picLocks noChangeAspect="1"/>
          </p:cNvPicPr>
          <p:nvPr/>
        </p:nvPicPr>
        <p:blipFill>
          <a:blip r:embed="rId3"/>
          <a:stretch>
            <a:fillRect/>
          </a:stretch>
        </p:blipFill>
        <p:spPr>
          <a:xfrm>
            <a:off x="211014" y="1945303"/>
            <a:ext cx="11686234" cy="1811833"/>
          </a:xfrm>
          <a:prstGeom prst="rect">
            <a:avLst/>
          </a:prstGeom>
        </p:spPr>
      </p:pic>
      <p:pic>
        <p:nvPicPr>
          <p:cNvPr id="8" name="Picture 8" descr="Table&#10;&#10;Description automatically generated">
            <a:extLst>
              <a:ext uri="{FF2B5EF4-FFF2-40B4-BE49-F238E27FC236}">
                <a16:creationId xmlns:a16="http://schemas.microsoft.com/office/drawing/2014/main" id="{8EACEFA7-17D2-006E-E292-F28E1FED4490}"/>
              </a:ext>
            </a:extLst>
          </p:cNvPr>
          <p:cNvPicPr>
            <a:picLocks noChangeAspect="1"/>
          </p:cNvPicPr>
          <p:nvPr/>
        </p:nvPicPr>
        <p:blipFill>
          <a:blip r:embed="rId4"/>
          <a:stretch>
            <a:fillRect/>
          </a:stretch>
        </p:blipFill>
        <p:spPr>
          <a:xfrm>
            <a:off x="211015" y="3899410"/>
            <a:ext cx="6285244" cy="1772238"/>
          </a:xfrm>
          <a:prstGeom prst="rect">
            <a:avLst/>
          </a:prstGeom>
        </p:spPr>
      </p:pic>
    </p:spTree>
    <p:extLst>
      <p:ext uri="{BB962C8B-B14F-4D97-AF65-F5344CB8AC3E}">
        <p14:creationId xmlns:p14="http://schemas.microsoft.com/office/powerpoint/2010/main" val="1425105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F147-C42B-7CEE-8D9D-C2E876302D5A}"/>
              </a:ext>
            </a:extLst>
          </p:cNvPr>
          <p:cNvSpPr>
            <a:spLocks noGrp="1"/>
          </p:cNvSpPr>
          <p:nvPr>
            <p:ph type="title"/>
          </p:nvPr>
        </p:nvSpPr>
        <p:spPr/>
        <p:txBody>
          <a:bodyPr/>
          <a:lstStyle/>
          <a:p>
            <a:r>
              <a:rPr lang="en-US">
                <a:cs typeface="Calibri Light"/>
              </a:rPr>
              <a:t>General Weekly Schedule</a:t>
            </a:r>
            <a:endParaRPr lang="en-US"/>
          </a:p>
        </p:txBody>
      </p:sp>
      <p:sp>
        <p:nvSpPr>
          <p:cNvPr id="4" name="Slide Number Placeholder 3">
            <a:extLst>
              <a:ext uri="{FF2B5EF4-FFF2-40B4-BE49-F238E27FC236}">
                <a16:creationId xmlns:a16="http://schemas.microsoft.com/office/drawing/2014/main" id="{B89D76F4-7A77-E715-C6A0-517E125AD1A7}"/>
              </a:ext>
            </a:extLst>
          </p:cNvPr>
          <p:cNvSpPr>
            <a:spLocks noGrp="1"/>
          </p:cNvSpPr>
          <p:nvPr>
            <p:ph type="sldNum" sz="quarter" idx="12"/>
          </p:nvPr>
        </p:nvSpPr>
        <p:spPr/>
        <p:txBody>
          <a:bodyPr/>
          <a:lstStyle/>
          <a:p>
            <a:fld id="{F4AD5560-9DC8-4E9F-8924-12D3A388D82A}" type="slidenum">
              <a:rPr lang="en-US" smtClean="0"/>
              <a:t>9</a:t>
            </a:fld>
            <a:endParaRPr lang="en-US"/>
          </a:p>
        </p:txBody>
      </p:sp>
      <p:sp>
        <p:nvSpPr>
          <p:cNvPr id="9" name="Rectangle 8">
            <a:extLst>
              <a:ext uri="{FF2B5EF4-FFF2-40B4-BE49-F238E27FC236}">
                <a16:creationId xmlns:a16="http://schemas.microsoft.com/office/drawing/2014/main" id="{D65F6FEC-B2CB-7A62-26F8-F406FEA13EFC}"/>
              </a:ext>
            </a:extLst>
          </p:cNvPr>
          <p:cNvSpPr/>
          <p:nvPr/>
        </p:nvSpPr>
        <p:spPr>
          <a:xfrm>
            <a:off x="1108364" y="2043545"/>
            <a:ext cx="4318000"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Keystone Foundations</a:t>
            </a:r>
            <a:endParaRPr lang="en-US"/>
          </a:p>
        </p:txBody>
      </p:sp>
      <p:sp>
        <p:nvSpPr>
          <p:cNvPr id="11" name="Rectangle 10">
            <a:extLst>
              <a:ext uri="{FF2B5EF4-FFF2-40B4-BE49-F238E27FC236}">
                <a16:creationId xmlns:a16="http://schemas.microsoft.com/office/drawing/2014/main" id="{6E4A56A5-C90A-07D8-D009-7EDFA8787333}"/>
              </a:ext>
            </a:extLst>
          </p:cNvPr>
          <p:cNvSpPr/>
          <p:nvPr/>
        </p:nvSpPr>
        <p:spPr>
          <a:xfrm>
            <a:off x="7065818" y="2043545"/>
            <a:ext cx="4318000"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Keystone Organ Systems</a:t>
            </a:r>
            <a:endParaRPr lang="en-US"/>
          </a:p>
        </p:txBody>
      </p:sp>
      <p:pic>
        <p:nvPicPr>
          <p:cNvPr id="12" name="Picture 12">
            <a:extLst>
              <a:ext uri="{FF2B5EF4-FFF2-40B4-BE49-F238E27FC236}">
                <a16:creationId xmlns:a16="http://schemas.microsoft.com/office/drawing/2014/main" id="{E88F53D3-C112-AEC7-2FC7-4778BF7E09CA}"/>
              </a:ext>
            </a:extLst>
          </p:cNvPr>
          <p:cNvPicPr>
            <a:picLocks noChangeAspect="1"/>
          </p:cNvPicPr>
          <p:nvPr/>
        </p:nvPicPr>
        <p:blipFill>
          <a:blip r:embed="rId3"/>
          <a:stretch>
            <a:fillRect/>
          </a:stretch>
        </p:blipFill>
        <p:spPr>
          <a:xfrm>
            <a:off x="106218" y="2457790"/>
            <a:ext cx="5872018" cy="2866057"/>
          </a:xfrm>
          <a:prstGeom prst="rect">
            <a:avLst/>
          </a:prstGeom>
        </p:spPr>
      </p:pic>
      <p:pic>
        <p:nvPicPr>
          <p:cNvPr id="3" name="Picture 4" descr="Timeline&#10;&#10;Description automatically generated">
            <a:extLst>
              <a:ext uri="{FF2B5EF4-FFF2-40B4-BE49-F238E27FC236}">
                <a16:creationId xmlns:a16="http://schemas.microsoft.com/office/drawing/2014/main" id="{AD2D9A29-42FD-7F83-BD53-5238358F1841}"/>
              </a:ext>
            </a:extLst>
          </p:cNvPr>
          <p:cNvPicPr>
            <a:picLocks noChangeAspect="1"/>
          </p:cNvPicPr>
          <p:nvPr/>
        </p:nvPicPr>
        <p:blipFill>
          <a:blip r:embed="rId4"/>
          <a:stretch>
            <a:fillRect/>
          </a:stretch>
        </p:blipFill>
        <p:spPr>
          <a:xfrm>
            <a:off x="6211229" y="2423012"/>
            <a:ext cx="5893419" cy="2913368"/>
          </a:xfrm>
          <a:prstGeom prst="rect">
            <a:avLst/>
          </a:prstGeom>
        </p:spPr>
      </p:pic>
    </p:spTree>
    <p:extLst>
      <p:ext uri="{BB962C8B-B14F-4D97-AF65-F5344CB8AC3E}">
        <p14:creationId xmlns:p14="http://schemas.microsoft.com/office/powerpoint/2010/main" val="1430415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C574A8BCBF6D4E81B736B567ADD64F" ma:contentTypeVersion="8" ma:contentTypeDescription="Create a new document." ma:contentTypeScope="" ma:versionID="1417a164f1034dbfb5886533b7eee2f7">
  <xsd:schema xmlns:xsd="http://www.w3.org/2001/XMLSchema" xmlns:xs="http://www.w3.org/2001/XMLSchema" xmlns:p="http://schemas.microsoft.com/office/2006/metadata/properties" xmlns:ns2="21a6cefb-20f8-488a-bb09-e9bdd8699bea" xmlns:ns3="b9135247-aece-45d0-bf7b-1114ebec1aa0" targetNamespace="http://schemas.microsoft.com/office/2006/metadata/properties" ma:root="true" ma:fieldsID="70d72c3616dfcc9f50f6f2aff60e2ec9" ns2:_="" ns3:_="">
    <xsd:import namespace="21a6cefb-20f8-488a-bb09-e9bdd8699bea"/>
    <xsd:import namespace="b9135247-aece-45d0-bf7b-1114ebec1aa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a6cefb-20f8-488a-bb09-e9bdd8699b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9135247-aece-45d0-bf7b-1114ebec1a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CFCF2D3-F558-4FE5-9E86-BD26C0CA740D}">
  <ds:schemaRefs>
    <ds:schemaRef ds:uri="http://schemas.microsoft.com/sharepoint/v3/contenttype/forms"/>
  </ds:schemaRefs>
</ds:datastoreItem>
</file>

<file path=customXml/itemProps2.xml><?xml version="1.0" encoding="utf-8"?>
<ds:datastoreItem xmlns:ds="http://schemas.openxmlformats.org/officeDocument/2006/customXml" ds:itemID="{102AA8CD-B1F8-4AC3-B705-7EA7EB40FEFF}">
  <ds:schemaRefs>
    <ds:schemaRef ds:uri="21a6cefb-20f8-488a-bb09-e9bdd8699bea"/>
    <ds:schemaRef ds:uri="b9135247-aece-45d0-bf7b-1114ebec1a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21</Notes>
  <HiddenSlides>0</HiddenSlide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PowerPoint Presentation</vt:lpstr>
      <vt:lpstr>Gratitude – Thanks for all the hard work!</vt:lpstr>
      <vt:lpstr>Centering Themes</vt:lpstr>
      <vt:lpstr>PowerPoint Presentation</vt:lpstr>
      <vt:lpstr>3RC Overview</vt:lpstr>
      <vt:lpstr>Student Experience: What are the major changes?</vt:lpstr>
      <vt:lpstr>Student Experience: What are the major changes?</vt:lpstr>
      <vt:lpstr>Overview of the Pre-Clinical Curriculum</vt:lpstr>
      <vt:lpstr>General Weekly Schedule</vt:lpstr>
      <vt:lpstr>Student Experience: Example Week – Weight Loss and Fatigue</vt:lpstr>
      <vt:lpstr>Student Experience:  Flex Weeks</vt:lpstr>
      <vt:lpstr>Student Experience:  Assessments</vt:lpstr>
      <vt:lpstr>Student Experience: Remediation </vt:lpstr>
      <vt:lpstr>Clerkships and Bridges</vt:lpstr>
      <vt:lpstr>Legacy Cohort</vt:lpstr>
      <vt:lpstr>Legacy Cohort</vt:lpstr>
      <vt:lpstr>Primary Care Accelerated Track (PCAT)</vt:lpstr>
      <vt:lpstr>Faculty Experience</vt:lpstr>
      <vt:lpstr>Faculty Experience</vt:lpstr>
      <vt:lpstr>Faculty Leadership </vt:lpstr>
      <vt:lpstr>Faculty Leadership </vt:lpstr>
      <vt:lpstr>Faculty Experience</vt:lpstr>
      <vt:lpstr>Assessments WG</vt:lpstr>
      <vt:lpstr>PowerPoint Presentation</vt:lpstr>
      <vt:lpstr>Administrative</vt:lpstr>
      <vt:lpstr>Administrative</vt:lpstr>
      <vt:lpstr>Administrative</vt:lpstr>
      <vt:lpstr>Administrative</vt:lpstr>
      <vt:lpstr>Work to continue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Maier, John Stewart</dc:creator>
  <cp:revision>28</cp:revision>
  <dcterms:created xsi:type="dcterms:W3CDTF">2023-03-09T18:06:32Z</dcterms:created>
  <dcterms:modified xsi:type="dcterms:W3CDTF">2023-04-03T19:39:11Z</dcterms:modified>
</cp:coreProperties>
</file>