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3"/>
  </p:sldMasterIdLst>
  <p:notesMasterIdLst>
    <p:notesMasterId r:id="rId41"/>
  </p:notesMasterIdLst>
  <p:sldIdLst>
    <p:sldId id="256" r:id="rId4"/>
    <p:sldId id="257" r:id="rId5"/>
    <p:sldId id="258" r:id="rId6"/>
    <p:sldId id="259" r:id="rId7"/>
    <p:sldId id="262" r:id="rId8"/>
    <p:sldId id="263" r:id="rId9"/>
    <p:sldId id="260" r:id="rId10"/>
    <p:sldId id="261" r:id="rId11"/>
    <p:sldId id="486" r:id="rId12"/>
    <p:sldId id="487" r:id="rId13"/>
    <p:sldId id="488" r:id="rId14"/>
    <p:sldId id="266" r:id="rId15"/>
    <p:sldId id="489" r:id="rId16"/>
    <p:sldId id="490" r:id="rId17"/>
    <p:sldId id="491" r:id="rId18"/>
    <p:sldId id="492" r:id="rId19"/>
    <p:sldId id="493" r:id="rId20"/>
    <p:sldId id="494" r:id="rId21"/>
    <p:sldId id="267" r:id="rId22"/>
    <p:sldId id="268" r:id="rId23"/>
    <p:sldId id="269" r:id="rId24"/>
    <p:sldId id="270" r:id="rId25"/>
    <p:sldId id="271" r:id="rId26"/>
    <p:sldId id="272" r:id="rId27"/>
    <p:sldId id="495" r:id="rId28"/>
    <p:sldId id="496" r:id="rId29"/>
    <p:sldId id="497" r:id="rId30"/>
    <p:sldId id="498" r:id="rId31"/>
    <p:sldId id="499" r:id="rId32"/>
    <p:sldId id="500" r:id="rId33"/>
    <p:sldId id="501" r:id="rId34"/>
    <p:sldId id="502" r:id="rId35"/>
    <p:sldId id="503" r:id="rId36"/>
    <p:sldId id="504" r:id="rId37"/>
    <p:sldId id="505" r:id="rId38"/>
    <p:sldId id="506" r:id="rId39"/>
    <p:sldId id="507" r:id="rId40"/>
  </p:sldIdLst>
  <p:sldSz cx="12192000" cy="6858000"/>
  <p:notesSz cx="6858000" cy="9144000"/>
  <p:embeddedFontLst>
    <p:embeddedFont>
      <p:font typeface="Maven Pro" panose="020B0604020202020204" charset="0"/>
      <p:regular r:id="rId42"/>
      <p:bold r:id="rId43"/>
    </p:embeddedFont>
    <p:embeddedFont>
      <p:font typeface="Nunito" pitchFamily="2" charset="0"/>
      <p:regular r:id="rId44"/>
      <p:bold r:id="rId45"/>
      <p:italic r:id="rId46"/>
      <p:boldItalic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hWQwcrUeS+SHBh0BccRtcuNq+sD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FE3B1C-1409-4602-A57C-7FA50E610328}" v="15" dt="2024-12-20T18:20:24.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839" autoAdjust="0"/>
  </p:normalViewPr>
  <p:slideViewPr>
    <p:cSldViewPr snapToGrid="0">
      <p:cViewPr varScale="1">
        <p:scale>
          <a:sx n="81" d="100"/>
          <a:sy n="81" d="100"/>
        </p:scale>
        <p:origin x="17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font" Target="fonts/font1.fntdata"/><Relationship Id="rId47" Type="http://schemas.openxmlformats.org/officeDocument/2006/relationships/font" Target="fonts/font6.fntdata"/><Relationship Id="rId50"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font" Target="fonts/font4.fntdata"/><Relationship Id="rId53" Type="http://schemas.microsoft.com/office/2015/10/relationships/revisionInfo" Target="revisionInfo.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font" Target="fonts/font3.fntdata"/><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font" Target="fonts/font2.fntdata"/><Relationship Id="rId48" Type="http://customschemas.google.com/relationships/presentationmetadata" Target="metadata"/><Relationship Id="rId8" Type="http://schemas.openxmlformats.org/officeDocument/2006/relationships/slide" Target="slides/slide5.xml"/><Relationship Id="rId51" Type="http://schemas.openxmlformats.org/officeDocument/2006/relationships/theme" Target="theme/theme1.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font" Target="fonts/font5.fntdata"/><Relationship Id="rId20" Type="http://schemas.openxmlformats.org/officeDocument/2006/relationships/slide" Target="slides/slide1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s>
</file>

<file path=ppt/diagrams/_rels/data5.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5.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285917-0CA6-4208-ADF7-367465ED703A}" type="doc">
      <dgm:prSet loTypeId="urn:microsoft.com/office/officeart/2005/8/layout/hProcess9" loCatId="process" qsTypeId="urn:microsoft.com/office/officeart/2005/8/quickstyle/simple4" qsCatId="simple" csTypeId="urn:microsoft.com/office/officeart/2005/8/colors/accent1_2" csCatId="accent1" phldr="1"/>
      <dgm:spPr/>
    </dgm:pt>
    <dgm:pt modelId="{BFCEE4BB-8A63-497B-B38A-CB7873346423}">
      <dgm:prSet phldrT="[Text]"/>
      <dgm:spPr/>
      <dgm:t>
        <a:bodyPr/>
        <a:lstStyle/>
        <a:p>
          <a:r>
            <a:rPr lang="en-US" dirty="0"/>
            <a:t>Implicit</a:t>
          </a:r>
        </a:p>
      </dgm:t>
    </dgm:pt>
    <dgm:pt modelId="{2C63BB62-C50B-4359-90AF-F10E4EA6CF63}" type="parTrans" cxnId="{12ABB234-ECAE-4D54-9B1D-2C9540E7E63F}">
      <dgm:prSet/>
      <dgm:spPr/>
      <dgm:t>
        <a:bodyPr/>
        <a:lstStyle/>
        <a:p>
          <a:endParaRPr lang="en-US"/>
        </a:p>
      </dgm:t>
    </dgm:pt>
    <dgm:pt modelId="{F19BBD59-7ECE-4915-9A04-4C9D79A7A0A9}" type="sibTrans" cxnId="{12ABB234-ECAE-4D54-9B1D-2C9540E7E63F}">
      <dgm:prSet/>
      <dgm:spPr/>
      <dgm:t>
        <a:bodyPr/>
        <a:lstStyle/>
        <a:p>
          <a:endParaRPr lang="en-US"/>
        </a:p>
      </dgm:t>
    </dgm:pt>
    <dgm:pt modelId="{16B4BEB8-4631-4050-99EE-6DF4CA300850}">
      <dgm:prSet phldrT="[Text]"/>
      <dgm:spPr/>
      <dgm:t>
        <a:bodyPr/>
        <a:lstStyle/>
        <a:p>
          <a:r>
            <a:rPr lang="en-US" dirty="0"/>
            <a:t>Explicit</a:t>
          </a:r>
        </a:p>
      </dgm:t>
    </dgm:pt>
    <dgm:pt modelId="{B4320AD5-F7CA-44A3-9981-62B55B69594E}" type="parTrans" cxnId="{B99A9590-896B-436C-B6D0-EF767125A8FD}">
      <dgm:prSet/>
      <dgm:spPr/>
      <dgm:t>
        <a:bodyPr/>
        <a:lstStyle/>
        <a:p>
          <a:endParaRPr lang="en-US"/>
        </a:p>
      </dgm:t>
    </dgm:pt>
    <dgm:pt modelId="{4ECF8849-1F2F-45B1-8FFD-D28A83952259}" type="sibTrans" cxnId="{B99A9590-896B-436C-B6D0-EF767125A8FD}">
      <dgm:prSet/>
      <dgm:spPr/>
      <dgm:t>
        <a:bodyPr/>
        <a:lstStyle/>
        <a:p>
          <a:endParaRPr lang="en-US"/>
        </a:p>
      </dgm:t>
    </dgm:pt>
    <dgm:pt modelId="{16684092-C581-4724-AD42-D8607DD63C4B}" type="pres">
      <dgm:prSet presAssocID="{34285917-0CA6-4208-ADF7-367465ED703A}" presName="CompostProcess" presStyleCnt="0">
        <dgm:presLayoutVars>
          <dgm:dir/>
          <dgm:resizeHandles val="exact"/>
        </dgm:presLayoutVars>
      </dgm:prSet>
      <dgm:spPr/>
    </dgm:pt>
    <dgm:pt modelId="{BAE7B1DD-09E9-44EC-B1E9-079D3FEF756C}" type="pres">
      <dgm:prSet presAssocID="{34285917-0CA6-4208-ADF7-367465ED703A}" presName="arrow" presStyleLbl="bgShp" presStyleIdx="0" presStyleCnt="1"/>
      <dgm:spPr/>
    </dgm:pt>
    <dgm:pt modelId="{20FC1A47-8DD1-41FA-BC3E-CA5F172259CC}" type="pres">
      <dgm:prSet presAssocID="{34285917-0CA6-4208-ADF7-367465ED703A}" presName="linearProcess" presStyleCnt="0"/>
      <dgm:spPr/>
    </dgm:pt>
    <dgm:pt modelId="{1ADD82B9-F67A-4438-BEE1-485DAFB59DF6}" type="pres">
      <dgm:prSet presAssocID="{BFCEE4BB-8A63-497B-B38A-CB7873346423}" presName="textNode" presStyleLbl="node1" presStyleIdx="0" presStyleCnt="2">
        <dgm:presLayoutVars>
          <dgm:bulletEnabled val="1"/>
        </dgm:presLayoutVars>
      </dgm:prSet>
      <dgm:spPr/>
    </dgm:pt>
    <dgm:pt modelId="{F98A50D6-9A96-4578-B833-E5F9EA74DA27}" type="pres">
      <dgm:prSet presAssocID="{F19BBD59-7ECE-4915-9A04-4C9D79A7A0A9}" presName="sibTrans" presStyleCnt="0"/>
      <dgm:spPr/>
    </dgm:pt>
    <dgm:pt modelId="{687D1A07-A8A4-4B5B-A574-2A831550687C}" type="pres">
      <dgm:prSet presAssocID="{16B4BEB8-4631-4050-99EE-6DF4CA300850}" presName="textNode" presStyleLbl="node1" presStyleIdx="1" presStyleCnt="2">
        <dgm:presLayoutVars>
          <dgm:bulletEnabled val="1"/>
        </dgm:presLayoutVars>
      </dgm:prSet>
      <dgm:spPr/>
    </dgm:pt>
  </dgm:ptLst>
  <dgm:cxnLst>
    <dgm:cxn modelId="{5C3F5413-04F8-4BBD-989E-2564ABA302D5}" type="presOf" srcId="{BFCEE4BB-8A63-497B-B38A-CB7873346423}" destId="{1ADD82B9-F67A-4438-BEE1-485DAFB59DF6}" srcOrd="0" destOrd="0" presId="urn:microsoft.com/office/officeart/2005/8/layout/hProcess9"/>
    <dgm:cxn modelId="{A64DDB28-B7E9-43FB-ABFF-D0D3565291F7}" type="presOf" srcId="{34285917-0CA6-4208-ADF7-367465ED703A}" destId="{16684092-C581-4724-AD42-D8607DD63C4B}" srcOrd="0" destOrd="0" presId="urn:microsoft.com/office/officeart/2005/8/layout/hProcess9"/>
    <dgm:cxn modelId="{12ABB234-ECAE-4D54-9B1D-2C9540E7E63F}" srcId="{34285917-0CA6-4208-ADF7-367465ED703A}" destId="{BFCEE4BB-8A63-497B-B38A-CB7873346423}" srcOrd="0" destOrd="0" parTransId="{2C63BB62-C50B-4359-90AF-F10E4EA6CF63}" sibTransId="{F19BBD59-7ECE-4915-9A04-4C9D79A7A0A9}"/>
    <dgm:cxn modelId="{B99A9590-896B-436C-B6D0-EF767125A8FD}" srcId="{34285917-0CA6-4208-ADF7-367465ED703A}" destId="{16B4BEB8-4631-4050-99EE-6DF4CA300850}" srcOrd="1" destOrd="0" parTransId="{B4320AD5-F7CA-44A3-9981-62B55B69594E}" sibTransId="{4ECF8849-1F2F-45B1-8FFD-D28A83952259}"/>
    <dgm:cxn modelId="{3D47ADF0-828C-4CA3-975A-3FB22DDA1C0D}" type="presOf" srcId="{16B4BEB8-4631-4050-99EE-6DF4CA300850}" destId="{687D1A07-A8A4-4B5B-A574-2A831550687C}" srcOrd="0" destOrd="0" presId="urn:microsoft.com/office/officeart/2005/8/layout/hProcess9"/>
    <dgm:cxn modelId="{103A04A5-9246-4534-80DC-44778FF4D303}" type="presParOf" srcId="{16684092-C581-4724-AD42-D8607DD63C4B}" destId="{BAE7B1DD-09E9-44EC-B1E9-079D3FEF756C}" srcOrd="0" destOrd="0" presId="urn:microsoft.com/office/officeart/2005/8/layout/hProcess9"/>
    <dgm:cxn modelId="{199F8BEB-5C7D-4B82-92B6-421CE0526FD1}" type="presParOf" srcId="{16684092-C581-4724-AD42-D8607DD63C4B}" destId="{20FC1A47-8DD1-41FA-BC3E-CA5F172259CC}" srcOrd="1" destOrd="0" presId="urn:microsoft.com/office/officeart/2005/8/layout/hProcess9"/>
    <dgm:cxn modelId="{0F8ADD95-4A6F-49CC-A047-26F8A820F592}" type="presParOf" srcId="{20FC1A47-8DD1-41FA-BC3E-CA5F172259CC}" destId="{1ADD82B9-F67A-4438-BEE1-485DAFB59DF6}" srcOrd="0" destOrd="0" presId="urn:microsoft.com/office/officeart/2005/8/layout/hProcess9"/>
    <dgm:cxn modelId="{D19B498C-C6DC-453D-9A70-6A92C5CDA125}" type="presParOf" srcId="{20FC1A47-8DD1-41FA-BC3E-CA5F172259CC}" destId="{F98A50D6-9A96-4578-B833-E5F9EA74DA27}" srcOrd="1" destOrd="0" presId="urn:microsoft.com/office/officeart/2005/8/layout/hProcess9"/>
    <dgm:cxn modelId="{BB02E5C0-B898-4919-9F40-0E181DFCCA4C}" type="presParOf" srcId="{20FC1A47-8DD1-41FA-BC3E-CA5F172259CC}" destId="{687D1A07-A8A4-4B5B-A574-2A831550687C}"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502650-8870-4E60-A0EE-05FBFF149BD0}"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US"/>
        </a:p>
      </dgm:t>
    </dgm:pt>
    <dgm:pt modelId="{5AB0623F-477C-417E-A78C-2F4E31750693}">
      <dgm:prSet phldrT="[Text]"/>
      <dgm:spPr/>
      <dgm:t>
        <a:bodyPr/>
        <a:lstStyle/>
        <a:p>
          <a:r>
            <a:rPr lang="en-US" dirty="0">
              <a:latin typeface="Calibri" panose="020F0502020204030204" pitchFamily="34" charset="0"/>
              <a:cs typeface="Calibri" panose="020F0502020204030204" pitchFamily="34" charset="0"/>
            </a:rPr>
            <a:t>Weight</a:t>
          </a:r>
        </a:p>
      </dgm:t>
    </dgm:pt>
    <dgm:pt modelId="{392A4F36-15DC-4D51-BF71-BEEE03943094}" type="parTrans" cxnId="{E7CA69F5-6D8C-4546-B3CB-FF86382CECA9}">
      <dgm:prSet/>
      <dgm:spPr/>
      <dgm:t>
        <a:bodyPr/>
        <a:lstStyle/>
        <a:p>
          <a:endParaRPr lang="en-US"/>
        </a:p>
      </dgm:t>
    </dgm:pt>
    <dgm:pt modelId="{BDCA43CE-0A65-416B-8950-545D8E4DE0DB}" type="sibTrans" cxnId="{E7CA69F5-6D8C-4546-B3CB-FF86382CECA9}">
      <dgm:prSet/>
      <dgm:spPr/>
      <dgm:t>
        <a:bodyPr/>
        <a:lstStyle/>
        <a:p>
          <a:endParaRPr lang="en-US"/>
        </a:p>
      </dgm:t>
    </dgm:pt>
    <dgm:pt modelId="{BA8CCD9D-C2C9-4E73-A5F9-82D9ACE7E76E}">
      <dgm:prSet phldrT="[Text]"/>
      <dgm:spPr/>
      <dgm:t>
        <a:bodyPr/>
        <a:lstStyle/>
        <a:p>
          <a:endParaRPr lang="en-US" dirty="0"/>
        </a:p>
      </dgm:t>
    </dgm:pt>
    <dgm:pt modelId="{5898DFB2-42A9-4593-A59F-740BF8729C16}" type="parTrans" cxnId="{F2279828-CD59-4467-BF50-74BB7AD246F3}">
      <dgm:prSet/>
      <dgm:spPr/>
      <dgm:t>
        <a:bodyPr/>
        <a:lstStyle/>
        <a:p>
          <a:endParaRPr lang="en-US"/>
        </a:p>
      </dgm:t>
    </dgm:pt>
    <dgm:pt modelId="{F3DB4C09-4FC3-4016-8BF1-BC51832F29B1}" type="sibTrans" cxnId="{F2279828-CD59-4467-BF50-74BB7AD246F3}">
      <dgm:prSet/>
      <dgm:spPr/>
      <dgm:t>
        <a:bodyPr/>
        <a:lstStyle/>
        <a:p>
          <a:endParaRPr lang="en-US"/>
        </a:p>
      </dgm:t>
    </dgm:pt>
    <dgm:pt modelId="{7F372A33-3162-4A66-B371-C72510603782}" type="pres">
      <dgm:prSet presAssocID="{72502650-8870-4E60-A0EE-05FBFF149BD0}" presName="Name0" presStyleCnt="0">
        <dgm:presLayoutVars>
          <dgm:chMax val="1"/>
          <dgm:chPref val="1"/>
        </dgm:presLayoutVars>
      </dgm:prSet>
      <dgm:spPr/>
    </dgm:pt>
    <dgm:pt modelId="{B8846D90-1D47-4464-BCDC-F9011091817D}" type="pres">
      <dgm:prSet presAssocID="{5AB0623F-477C-417E-A78C-2F4E31750693}" presName="Parent" presStyleLbl="node0" presStyleIdx="0" presStyleCnt="1">
        <dgm:presLayoutVars>
          <dgm:chMax val="5"/>
          <dgm:chPref val="5"/>
        </dgm:presLayoutVars>
      </dgm:prSet>
      <dgm:spPr/>
    </dgm:pt>
    <dgm:pt modelId="{02ACC71B-8978-4922-94D9-51ACB039F22F}" type="pres">
      <dgm:prSet presAssocID="{5AB0623F-477C-417E-A78C-2F4E31750693}" presName="Accent1" presStyleLbl="node1" presStyleIdx="0" presStyleCnt="6"/>
      <dgm:spPr/>
    </dgm:pt>
    <dgm:pt modelId="{822D27A4-574B-4848-B54B-BC4B0B03E455}" type="pres">
      <dgm:prSet presAssocID="{5AB0623F-477C-417E-A78C-2F4E31750693}" presName="Accent2" presStyleLbl="node1" presStyleIdx="1" presStyleCnt="6"/>
      <dgm:spPr/>
    </dgm:pt>
    <dgm:pt modelId="{CE8D04AB-524E-441C-9618-094EE59C8EED}" type="pres">
      <dgm:prSet presAssocID="{5AB0623F-477C-417E-A78C-2F4E31750693}" presName="Accent3" presStyleLbl="node1" presStyleIdx="2" presStyleCnt="6"/>
      <dgm:spPr/>
    </dgm:pt>
    <dgm:pt modelId="{FEC06C18-DD7F-40E3-AAFC-E036AA7E43E0}" type="pres">
      <dgm:prSet presAssocID="{5AB0623F-477C-417E-A78C-2F4E31750693}" presName="Accent4" presStyleLbl="node1" presStyleIdx="3" presStyleCnt="6"/>
      <dgm:spPr/>
    </dgm:pt>
    <dgm:pt modelId="{5585DA5A-3DDE-47EE-9DD2-961D7FBA60BC}" type="pres">
      <dgm:prSet presAssocID="{5AB0623F-477C-417E-A78C-2F4E31750693}" presName="Accent5" presStyleLbl="node1" presStyleIdx="4" presStyleCnt="6"/>
      <dgm:spPr/>
    </dgm:pt>
    <dgm:pt modelId="{07493BCE-B2A8-49D7-8430-396AB476454F}" type="pres">
      <dgm:prSet presAssocID="{5AB0623F-477C-417E-A78C-2F4E31750693}" presName="Accent6" presStyleLbl="node1" presStyleIdx="5" presStyleCnt="6"/>
      <dgm:spPr/>
    </dgm:pt>
  </dgm:ptLst>
  <dgm:cxnLst>
    <dgm:cxn modelId="{F2279828-CD59-4467-BF50-74BB7AD246F3}" srcId="{72502650-8870-4E60-A0EE-05FBFF149BD0}" destId="{BA8CCD9D-C2C9-4E73-A5F9-82D9ACE7E76E}" srcOrd="1" destOrd="0" parTransId="{5898DFB2-42A9-4593-A59F-740BF8729C16}" sibTransId="{F3DB4C09-4FC3-4016-8BF1-BC51832F29B1}"/>
    <dgm:cxn modelId="{5FD88A4B-6C5E-4190-AE55-C19E75C7A351}" type="presOf" srcId="{5AB0623F-477C-417E-A78C-2F4E31750693}" destId="{B8846D90-1D47-4464-BCDC-F9011091817D}" srcOrd="0" destOrd="0" presId="urn:microsoft.com/office/officeart/2009/3/layout/CircleRelationship"/>
    <dgm:cxn modelId="{6C4BE3C1-29E8-495B-8675-9D18715CF1DF}" type="presOf" srcId="{72502650-8870-4E60-A0EE-05FBFF149BD0}" destId="{7F372A33-3162-4A66-B371-C72510603782}" srcOrd="0" destOrd="0" presId="urn:microsoft.com/office/officeart/2009/3/layout/CircleRelationship"/>
    <dgm:cxn modelId="{E7CA69F5-6D8C-4546-B3CB-FF86382CECA9}" srcId="{72502650-8870-4E60-A0EE-05FBFF149BD0}" destId="{5AB0623F-477C-417E-A78C-2F4E31750693}" srcOrd="0" destOrd="0" parTransId="{392A4F36-15DC-4D51-BF71-BEEE03943094}" sibTransId="{BDCA43CE-0A65-416B-8950-545D8E4DE0DB}"/>
    <dgm:cxn modelId="{9EEFA528-EC21-4E68-8820-D0CC36144B69}" type="presParOf" srcId="{7F372A33-3162-4A66-B371-C72510603782}" destId="{B8846D90-1D47-4464-BCDC-F9011091817D}" srcOrd="0" destOrd="0" presId="urn:microsoft.com/office/officeart/2009/3/layout/CircleRelationship"/>
    <dgm:cxn modelId="{48BA1F9E-AC5F-4285-938D-3805EF4A2964}" type="presParOf" srcId="{7F372A33-3162-4A66-B371-C72510603782}" destId="{02ACC71B-8978-4922-94D9-51ACB039F22F}" srcOrd="1" destOrd="0" presId="urn:microsoft.com/office/officeart/2009/3/layout/CircleRelationship"/>
    <dgm:cxn modelId="{B2DDEAD4-1C06-4A9B-A6B4-C3E43498CF5C}" type="presParOf" srcId="{7F372A33-3162-4A66-B371-C72510603782}" destId="{822D27A4-574B-4848-B54B-BC4B0B03E455}" srcOrd="2" destOrd="0" presId="urn:microsoft.com/office/officeart/2009/3/layout/CircleRelationship"/>
    <dgm:cxn modelId="{54AAA737-4092-4D92-8367-4847BFB1EEBB}" type="presParOf" srcId="{7F372A33-3162-4A66-B371-C72510603782}" destId="{CE8D04AB-524E-441C-9618-094EE59C8EED}" srcOrd="3" destOrd="0" presId="urn:microsoft.com/office/officeart/2009/3/layout/CircleRelationship"/>
    <dgm:cxn modelId="{C9F63762-7091-4896-AF4F-DBBFFEFE662E}" type="presParOf" srcId="{7F372A33-3162-4A66-B371-C72510603782}" destId="{FEC06C18-DD7F-40E3-AAFC-E036AA7E43E0}" srcOrd="4" destOrd="0" presId="urn:microsoft.com/office/officeart/2009/3/layout/CircleRelationship"/>
    <dgm:cxn modelId="{B9AAE234-9CF0-4D97-A723-9FED4546E2AB}" type="presParOf" srcId="{7F372A33-3162-4A66-B371-C72510603782}" destId="{5585DA5A-3DDE-47EE-9DD2-961D7FBA60BC}" srcOrd="5" destOrd="0" presId="urn:microsoft.com/office/officeart/2009/3/layout/CircleRelationship"/>
    <dgm:cxn modelId="{34C1A264-D1F2-4FA4-9675-2FDCBE9E3FFD}" type="presParOf" srcId="{7F372A33-3162-4A66-B371-C72510603782}" destId="{07493BCE-B2A8-49D7-8430-396AB476454F}" srcOrd="6"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285917-0CA6-4208-ADF7-367465ED703A}" type="doc">
      <dgm:prSet loTypeId="urn:microsoft.com/office/officeart/2005/8/layout/hProcess9" loCatId="process" qsTypeId="urn:microsoft.com/office/officeart/2005/8/quickstyle/simple1" qsCatId="simple" csTypeId="urn:microsoft.com/office/officeart/2005/8/colors/accent1_2" csCatId="accent1" phldr="1"/>
      <dgm:spPr/>
    </dgm:pt>
    <dgm:pt modelId="{BFCEE4BB-8A63-497B-B38A-CB7873346423}">
      <dgm:prSet phldrT="[Text]"/>
      <dgm:spPr/>
      <dgm:t>
        <a:bodyPr/>
        <a:lstStyle/>
        <a:p>
          <a:r>
            <a:rPr lang="en-US" dirty="0"/>
            <a:t>Implicit</a:t>
          </a:r>
        </a:p>
      </dgm:t>
    </dgm:pt>
    <dgm:pt modelId="{2C63BB62-C50B-4359-90AF-F10E4EA6CF63}" type="parTrans" cxnId="{12ABB234-ECAE-4D54-9B1D-2C9540E7E63F}">
      <dgm:prSet/>
      <dgm:spPr/>
      <dgm:t>
        <a:bodyPr/>
        <a:lstStyle/>
        <a:p>
          <a:endParaRPr lang="en-US"/>
        </a:p>
      </dgm:t>
    </dgm:pt>
    <dgm:pt modelId="{F19BBD59-7ECE-4915-9A04-4C9D79A7A0A9}" type="sibTrans" cxnId="{12ABB234-ECAE-4D54-9B1D-2C9540E7E63F}">
      <dgm:prSet/>
      <dgm:spPr/>
      <dgm:t>
        <a:bodyPr/>
        <a:lstStyle/>
        <a:p>
          <a:endParaRPr lang="en-US"/>
        </a:p>
      </dgm:t>
    </dgm:pt>
    <dgm:pt modelId="{16B4BEB8-4631-4050-99EE-6DF4CA300850}">
      <dgm:prSet phldrT="[Text]"/>
      <dgm:spPr/>
      <dgm:t>
        <a:bodyPr/>
        <a:lstStyle/>
        <a:p>
          <a:r>
            <a:rPr lang="en-US" dirty="0"/>
            <a:t>Explicit</a:t>
          </a:r>
        </a:p>
      </dgm:t>
    </dgm:pt>
    <dgm:pt modelId="{B4320AD5-F7CA-44A3-9981-62B55B69594E}" type="parTrans" cxnId="{B99A9590-896B-436C-B6D0-EF767125A8FD}">
      <dgm:prSet/>
      <dgm:spPr/>
      <dgm:t>
        <a:bodyPr/>
        <a:lstStyle/>
        <a:p>
          <a:endParaRPr lang="en-US"/>
        </a:p>
      </dgm:t>
    </dgm:pt>
    <dgm:pt modelId="{4ECF8849-1F2F-45B1-8FFD-D28A83952259}" type="sibTrans" cxnId="{B99A9590-896B-436C-B6D0-EF767125A8FD}">
      <dgm:prSet/>
      <dgm:spPr/>
      <dgm:t>
        <a:bodyPr/>
        <a:lstStyle/>
        <a:p>
          <a:endParaRPr lang="en-US"/>
        </a:p>
      </dgm:t>
    </dgm:pt>
    <dgm:pt modelId="{16684092-C581-4724-AD42-D8607DD63C4B}" type="pres">
      <dgm:prSet presAssocID="{34285917-0CA6-4208-ADF7-367465ED703A}" presName="CompostProcess" presStyleCnt="0">
        <dgm:presLayoutVars>
          <dgm:dir/>
          <dgm:resizeHandles val="exact"/>
        </dgm:presLayoutVars>
      </dgm:prSet>
      <dgm:spPr/>
    </dgm:pt>
    <dgm:pt modelId="{BAE7B1DD-09E9-44EC-B1E9-079D3FEF756C}" type="pres">
      <dgm:prSet presAssocID="{34285917-0CA6-4208-ADF7-367465ED703A}" presName="arrow" presStyleLbl="bgShp" presStyleIdx="0" presStyleCnt="1"/>
      <dgm:spPr/>
    </dgm:pt>
    <dgm:pt modelId="{20FC1A47-8DD1-41FA-BC3E-CA5F172259CC}" type="pres">
      <dgm:prSet presAssocID="{34285917-0CA6-4208-ADF7-367465ED703A}" presName="linearProcess" presStyleCnt="0"/>
      <dgm:spPr/>
    </dgm:pt>
    <dgm:pt modelId="{1ADD82B9-F67A-4438-BEE1-485DAFB59DF6}" type="pres">
      <dgm:prSet presAssocID="{BFCEE4BB-8A63-497B-B38A-CB7873346423}" presName="textNode" presStyleLbl="node1" presStyleIdx="0" presStyleCnt="2">
        <dgm:presLayoutVars>
          <dgm:bulletEnabled val="1"/>
        </dgm:presLayoutVars>
      </dgm:prSet>
      <dgm:spPr/>
    </dgm:pt>
    <dgm:pt modelId="{F98A50D6-9A96-4578-B833-E5F9EA74DA27}" type="pres">
      <dgm:prSet presAssocID="{F19BBD59-7ECE-4915-9A04-4C9D79A7A0A9}" presName="sibTrans" presStyleCnt="0"/>
      <dgm:spPr/>
    </dgm:pt>
    <dgm:pt modelId="{687D1A07-A8A4-4B5B-A574-2A831550687C}" type="pres">
      <dgm:prSet presAssocID="{16B4BEB8-4631-4050-99EE-6DF4CA300850}" presName="textNode" presStyleLbl="node1" presStyleIdx="1" presStyleCnt="2">
        <dgm:presLayoutVars>
          <dgm:bulletEnabled val="1"/>
        </dgm:presLayoutVars>
      </dgm:prSet>
      <dgm:spPr/>
    </dgm:pt>
  </dgm:ptLst>
  <dgm:cxnLst>
    <dgm:cxn modelId="{5C3F5413-04F8-4BBD-989E-2564ABA302D5}" type="presOf" srcId="{BFCEE4BB-8A63-497B-B38A-CB7873346423}" destId="{1ADD82B9-F67A-4438-BEE1-485DAFB59DF6}" srcOrd="0" destOrd="0" presId="urn:microsoft.com/office/officeart/2005/8/layout/hProcess9"/>
    <dgm:cxn modelId="{A64DDB28-B7E9-43FB-ABFF-D0D3565291F7}" type="presOf" srcId="{34285917-0CA6-4208-ADF7-367465ED703A}" destId="{16684092-C581-4724-AD42-D8607DD63C4B}" srcOrd="0" destOrd="0" presId="urn:microsoft.com/office/officeart/2005/8/layout/hProcess9"/>
    <dgm:cxn modelId="{12ABB234-ECAE-4D54-9B1D-2C9540E7E63F}" srcId="{34285917-0CA6-4208-ADF7-367465ED703A}" destId="{BFCEE4BB-8A63-497B-B38A-CB7873346423}" srcOrd="0" destOrd="0" parTransId="{2C63BB62-C50B-4359-90AF-F10E4EA6CF63}" sibTransId="{F19BBD59-7ECE-4915-9A04-4C9D79A7A0A9}"/>
    <dgm:cxn modelId="{B99A9590-896B-436C-B6D0-EF767125A8FD}" srcId="{34285917-0CA6-4208-ADF7-367465ED703A}" destId="{16B4BEB8-4631-4050-99EE-6DF4CA300850}" srcOrd="1" destOrd="0" parTransId="{B4320AD5-F7CA-44A3-9981-62B55B69594E}" sibTransId="{4ECF8849-1F2F-45B1-8FFD-D28A83952259}"/>
    <dgm:cxn modelId="{3D47ADF0-828C-4CA3-975A-3FB22DDA1C0D}" type="presOf" srcId="{16B4BEB8-4631-4050-99EE-6DF4CA300850}" destId="{687D1A07-A8A4-4B5B-A574-2A831550687C}" srcOrd="0" destOrd="0" presId="urn:microsoft.com/office/officeart/2005/8/layout/hProcess9"/>
    <dgm:cxn modelId="{103A04A5-9246-4534-80DC-44778FF4D303}" type="presParOf" srcId="{16684092-C581-4724-AD42-D8607DD63C4B}" destId="{BAE7B1DD-09E9-44EC-B1E9-079D3FEF756C}" srcOrd="0" destOrd="0" presId="urn:microsoft.com/office/officeart/2005/8/layout/hProcess9"/>
    <dgm:cxn modelId="{199F8BEB-5C7D-4B82-92B6-421CE0526FD1}" type="presParOf" srcId="{16684092-C581-4724-AD42-D8607DD63C4B}" destId="{20FC1A47-8DD1-41FA-BC3E-CA5F172259CC}" srcOrd="1" destOrd="0" presId="urn:microsoft.com/office/officeart/2005/8/layout/hProcess9"/>
    <dgm:cxn modelId="{0F8ADD95-4A6F-49CC-A047-26F8A820F592}" type="presParOf" srcId="{20FC1A47-8DD1-41FA-BC3E-CA5F172259CC}" destId="{1ADD82B9-F67A-4438-BEE1-485DAFB59DF6}" srcOrd="0" destOrd="0" presId="urn:microsoft.com/office/officeart/2005/8/layout/hProcess9"/>
    <dgm:cxn modelId="{D19B498C-C6DC-453D-9A70-6A92C5CDA125}" type="presParOf" srcId="{20FC1A47-8DD1-41FA-BC3E-CA5F172259CC}" destId="{F98A50D6-9A96-4578-B833-E5F9EA74DA27}" srcOrd="1" destOrd="0" presId="urn:microsoft.com/office/officeart/2005/8/layout/hProcess9"/>
    <dgm:cxn modelId="{BB02E5C0-B898-4919-9F40-0E181DFCCA4C}" type="presParOf" srcId="{20FC1A47-8DD1-41FA-BC3E-CA5F172259CC}" destId="{687D1A07-A8A4-4B5B-A574-2A831550687C}"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819659-303A-4D31-83C1-F444D1B86B0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E4AB7BC5-A5B6-422F-A6D8-13201C564E67}">
      <dgm:prSet phldrT="[Text]"/>
      <dgm:spPr/>
      <dgm:t>
        <a:bodyPr/>
        <a:lstStyle/>
        <a:p>
          <a:r>
            <a:rPr lang="en-US" dirty="0">
              <a:latin typeface="Calibri" panose="020F0502020204030204" pitchFamily="34" charset="0"/>
              <a:cs typeface="Calibri" panose="020F0502020204030204" pitchFamily="34" charset="0"/>
            </a:rPr>
            <a:t>Psychological</a:t>
          </a:r>
        </a:p>
      </dgm:t>
    </dgm:pt>
    <dgm:pt modelId="{AB8A9857-3780-4E2A-B76E-04B7B98F7553}" type="parTrans" cxnId="{8812E600-E3F1-4F40-AE18-6D628F5E3823}">
      <dgm:prSet/>
      <dgm:spPr/>
      <dgm:t>
        <a:bodyPr/>
        <a:lstStyle/>
        <a:p>
          <a:endParaRPr lang="en-US">
            <a:latin typeface="Calibri" panose="020F0502020204030204" pitchFamily="34" charset="0"/>
            <a:cs typeface="Calibri" panose="020F0502020204030204" pitchFamily="34" charset="0"/>
          </a:endParaRPr>
        </a:p>
      </dgm:t>
    </dgm:pt>
    <dgm:pt modelId="{3EFA3304-36A0-4BF1-9FB6-9C6CD574A43B}" type="sibTrans" cxnId="{8812E600-E3F1-4F40-AE18-6D628F5E3823}">
      <dgm:prSet/>
      <dgm:spPr/>
      <dgm:t>
        <a:bodyPr/>
        <a:lstStyle/>
        <a:p>
          <a:endParaRPr lang="en-US">
            <a:latin typeface="Calibri" panose="020F0502020204030204" pitchFamily="34" charset="0"/>
            <a:cs typeface="Calibri" panose="020F0502020204030204" pitchFamily="34" charset="0"/>
          </a:endParaRPr>
        </a:p>
      </dgm:t>
    </dgm:pt>
    <dgm:pt modelId="{11A51B7D-F2D0-4BFD-BCD7-FE1C790A2E5E}">
      <dgm:prSet phldrT="[Text]"/>
      <dgm:spPr/>
      <dgm:t>
        <a:bodyPr/>
        <a:lstStyle/>
        <a:p>
          <a:r>
            <a:rPr lang="en-US" dirty="0">
              <a:latin typeface="Calibri" panose="020F0502020204030204" pitchFamily="34" charset="0"/>
              <a:cs typeface="Calibri" panose="020F0502020204030204" pitchFamily="34" charset="0"/>
            </a:rPr>
            <a:t>Dissatisfaction</a:t>
          </a:r>
        </a:p>
      </dgm:t>
    </dgm:pt>
    <dgm:pt modelId="{49164662-E757-4B4E-8023-57FECDF11516}" type="parTrans" cxnId="{B3269E72-6318-4CFA-8174-1AF0AF3E87E8}">
      <dgm:prSet/>
      <dgm:spPr/>
      <dgm:t>
        <a:bodyPr/>
        <a:lstStyle/>
        <a:p>
          <a:endParaRPr lang="en-US">
            <a:latin typeface="Calibri" panose="020F0502020204030204" pitchFamily="34" charset="0"/>
            <a:cs typeface="Calibri" panose="020F0502020204030204" pitchFamily="34" charset="0"/>
          </a:endParaRPr>
        </a:p>
      </dgm:t>
    </dgm:pt>
    <dgm:pt modelId="{DB40DCB7-3193-4490-899A-285ED173CA01}" type="sibTrans" cxnId="{B3269E72-6318-4CFA-8174-1AF0AF3E87E8}">
      <dgm:prSet/>
      <dgm:spPr/>
      <dgm:t>
        <a:bodyPr/>
        <a:lstStyle/>
        <a:p>
          <a:endParaRPr lang="en-US">
            <a:latin typeface="Calibri" panose="020F0502020204030204" pitchFamily="34" charset="0"/>
            <a:cs typeface="Calibri" panose="020F0502020204030204" pitchFamily="34" charset="0"/>
          </a:endParaRPr>
        </a:p>
      </dgm:t>
    </dgm:pt>
    <dgm:pt modelId="{AE122B11-8DBB-45B6-940A-7D2E7363541A}">
      <dgm:prSet phldrT="[Text]"/>
      <dgm:spPr/>
      <dgm:t>
        <a:bodyPr/>
        <a:lstStyle/>
        <a:p>
          <a:r>
            <a:rPr lang="en-US" dirty="0">
              <a:latin typeface="Calibri" panose="020F0502020204030204" pitchFamily="34" charset="0"/>
              <a:cs typeface="Calibri" panose="020F0502020204030204" pitchFamily="34" charset="0"/>
            </a:rPr>
            <a:t>Behavioral</a:t>
          </a:r>
        </a:p>
      </dgm:t>
    </dgm:pt>
    <dgm:pt modelId="{62D390F1-917C-48DF-B20E-D802D63B56B4}" type="parTrans" cxnId="{57B2EE30-5C92-4C7B-9B35-15631C2D0B57}">
      <dgm:prSet/>
      <dgm:spPr/>
      <dgm:t>
        <a:bodyPr/>
        <a:lstStyle/>
        <a:p>
          <a:endParaRPr lang="en-US">
            <a:latin typeface="Calibri" panose="020F0502020204030204" pitchFamily="34" charset="0"/>
            <a:cs typeface="Calibri" panose="020F0502020204030204" pitchFamily="34" charset="0"/>
          </a:endParaRPr>
        </a:p>
      </dgm:t>
    </dgm:pt>
    <dgm:pt modelId="{B81EC2BA-A0AF-4533-9732-61474D86E0BB}" type="sibTrans" cxnId="{57B2EE30-5C92-4C7B-9B35-15631C2D0B57}">
      <dgm:prSet/>
      <dgm:spPr/>
      <dgm:t>
        <a:bodyPr/>
        <a:lstStyle/>
        <a:p>
          <a:endParaRPr lang="en-US">
            <a:latin typeface="Calibri" panose="020F0502020204030204" pitchFamily="34" charset="0"/>
            <a:cs typeface="Calibri" panose="020F0502020204030204" pitchFamily="34" charset="0"/>
          </a:endParaRPr>
        </a:p>
      </dgm:t>
    </dgm:pt>
    <dgm:pt modelId="{9E826637-2F15-4C06-AD3E-EB32F52E7B2D}">
      <dgm:prSet phldrT="[Text]"/>
      <dgm:spPr/>
      <dgm:t>
        <a:bodyPr/>
        <a:lstStyle/>
        <a:p>
          <a:r>
            <a:rPr lang="en-US" dirty="0">
              <a:latin typeface="Calibri" panose="020F0502020204030204" pitchFamily="34" charset="0"/>
              <a:cs typeface="Calibri" panose="020F0502020204030204" pitchFamily="34" charset="0"/>
            </a:rPr>
            <a:t>Delayed living</a:t>
          </a:r>
        </a:p>
      </dgm:t>
    </dgm:pt>
    <dgm:pt modelId="{AC671829-E037-466D-B1D1-6755A7953D5C}" type="parTrans" cxnId="{18310C49-67AC-45FA-B69A-9AEE47FD10FE}">
      <dgm:prSet/>
      <dgm:spPr/>
      <dgm:t>
        <a:bodyPr/>
        <a:lstStyle/>
        <a:p>
          <a:endParaRPr lang="en-US">
            <a:latin typeface="Calibri" panose="020F0502020204030204" pitchFamily="34" charset="0"/>
            <a:cs typeface="Calibri" panose="020F0502020204030204" pitchFamily="34" charset="0"/>
          </a:endParaRPr>
        </a:p>
      </dgm:t>
    </dgm:pt>
    <dgm:pt modelId="{134891AB-F799-4285-BCBF-1B32FB3F611A}" type="sibTrans" cxnId="{18310C49-67AC-45FA-B69A-9AEE47FD10FE}">
      <dgm:prSet/>
      <dgm:spPr/>
      <dgm:t>
        <a:bodyPr/>
        <a:lstStyle/>
        <a:p>
          <a:endParaRPr lang="en-US">
            <a:latin typeface="Calibri" panose="020F0502020204030204" pitchFamily="34" charset="0"/>
            <a:cs typeface="Calibri" panose="020F0502020204030204" pitchFamily="34" charset="0"/>
          </a:endParaRPr>
        </a:p>
      </dgm:t>
    </dgm:pt>
    <dgm:pt modelId="{1EC7E76A-C950-47B0-84E6-4C35404196B7}">
      <dgm:prSet phldrT="[Text]"/>
      <dgm:spPr/>
      <dgm:t>
        <a:bodyPr/>
        <a:lstStyle/>
        <a:p>
          <a:r>
            <a:rPr lang="en-US" dirty="0">
              <a:latin typeface="Calibri" panose="020F0502020204030204" pitchFamily="34" charset="0"/>
              <a:cs typeface="Calibri" panose="020F0502020204030204" pitchFamily="34" charset="0"/>
            </a:rPr>
            <a:t>Physical</a:t>
          </a:r>
        </a:p>
      </dgm:t>
    </dgm:pt>
    <dgm:pt modelId="{0922A28C-7D19-4814-A69A-3F6CE0A4CD4F}" type="parTrans" cxnId="{CE0D81BB-33A3-4CA7-ACAC-877765617610}">
      <dgm:prSet/>
      <dgm:spPr/>
      <dgm:t>
        <a:bodyPr/>
        <a:lstStyle/>
        <a:p>
          <a:endParaRPr lang="en-US">
            <a:latin typeface="Calibri" panose="020F0502020204030204" pitchFamily="34" charset="0"/>
            <a:cs typeface="Calibri" panose="020F0502020204030204" pitchFamily="34" charset="0"/>
          </a:endParaRPr>
        </a:p>
      </dgm:t>
    </dgm:pt>
    <dgm:pt modelId="{FC6E658F-F0A5-408D-B4BF-B8BC588F7D2B}" type="sibTrans" cxnId="{CE0D81BB-33A3-4CA7-ACAC-877765617610}">
      <dgm:prSet/>
      <dgm:spPr/>
      <dgm:t>
        <a:bodyPr/>
        <a:lstStyle/>
        <a:p>
          <a:endParaRPr lang="en-US">
            <a:latin typeface="Calibri" panose="020F0502020204030204" pitchFamily="34" charset="0"/>
            <a:cs typeface="Calibri" panose="020F0502020204030204" pitchFamily="34" charset="0"/>
          </a:endParaRPr>
        </a:p>
      </dgm:t>
    </dgm:pt>
    <dgm:pt modelId="{BA2C367E-2074-4F2D-BDA5-DE121F26D4A8}">
      <dgm:prSet phldrT="[Text]"/>
      <dgm:spPr/>
      <dgm:t>
        <a:bodyPr/>
        <a:lstStyle/>
        <a:p>
          <a:r>
            <a:rPr lang="en-US" dirty="0">
              <a:latin typeface="Calibri" panose="020F0502020204030204" pitchFamily="34" charset="0"/>
              <a:cs typeface="Calibri" panose="020F0502020204030204" pitchFamily="34" charset="0"/>
            </a:rPr>
            <a:t>Dehumanization</a:t>
          </a:r>
        </a:p>
      </dgm:t>
    </dgm:pt>
    <dgm:pt modelId="{9A8136A6-FB4E-484A-B60E-C27B832DBA30}" type="parTrans" cxnId="{D705C8F3-3658-4373-B12C-4FBD2AF63C5D}">
      <dgm:prSet/>
      <dgm:spPr/>
      <dgm:t>
        <a:bodyPr/>
        <a:lstStyle/>
        <a:p>
          <a:endParaRPr lang="en-US">
            <a:latin typeface="Calibri" panose="020F0502020204030204" pitchFamily="34" charset="0"/>
            <a:cs typeface="Calibri" panose="020F0502020204030204" pitchFamily="34" charset="0"/>
          </a:endParaRPr>
        </a:p>
      </dgm:t>
    </dgm:pt>
    <dgm:pt modelId="{56201760-F5A9-4D2A-ADE0-A97025EEC8DB}" type="sibTrans" cxnId="{D705C8F3-3658-4373-B12C-4FBD2AF63C5D}">
      <dgm:prSet/>
      <dgm:spPr/>
      <dgm:t>
        <a:bodyPr/>
        <a:lstStyle/>
        <a:p>
          <a:endParaRPr lang="en-US">
            <a:latin typeface="Calibri" panose="020F0502020204030204" pitchFamily="34" charset="0"/>
            <a:cs typeface="Calibri" panose="020F0502020204030204" pitchFamily="34" charset="0"/>
          </a:endParaRPr>
        </a:p>
      </dgm:t>
    </dgm:pt>
    <dgm:pt modelId="{1250F279-AAB7-41F4-ABC3-6DEFB8D9E2EE}">
      <dgm:prSet phldrT="[Text]"/>
      <dgm:spPr/>
      <dgm:t>
        <a:bodyPr/>
        <a:lstStyle/>
        <a:p>
          <a:r>
            <a:rPr lang="en-US" dirty="0">
              <a:latin typeface="Calibri" panose="020F0502020204030204" pitchFamily="34" charset="0"/>
              <a:cs typeface="Calibri" panose="020F0502020204030204" pitchFamily="34" charset="0"/>
            </a:rPr>
            <a:t>Social</a:t>
          </a:r>
        </a:p>
      </dgm:t>
    </dgm:pt>
    <dgm:pt modelId="{7B8E4CF7-452F-454C-9E9D-E79A23A62042}" type="parTrans" cxnId="{B2F06EA9-94F7-4769-AC87-FE0EF6B046D5}">
      <dgm:prSet/>
      <dgm:spPr/>
      <dgm:t>
        <a:bodyPr/>
        <a:lstStyle/>
        <a:p>
          <a:endParaRPr lang="en-US">
            <a:latin typeface="Calibri" panose="020F0502020204030204" pitchFamily="34" charset="0"/>
            <a:cs typeface="Calibri" panose="020F0502020204030204" pitchFamily="34" charset="0"/>
          </a:endParaRPr>
        </a:p>
      </dgm:t>
    </dgm:pt>
    <dgm:pt modelId="{6211FB27-BAE9-4F4D-9AD0-B341F24F434E}" type="sibTrans" cxnId="{B2F06EA9-94F7-4769-AC87-FE0EF6B046D5}">
      <dgm:prSet/>
      <dgm:spPr/>
      <dgm:t>
        <a:bodyPr/>
        <a:lstStyle/>
        <a:p>
          <a:endParaRPr lang="en-US">
            <a:latin typeface="Calibri" panose="020F0502020204030204" pitchFamily="34" charset="0"/>
            <a:cs typeface="Calibri" panose="020F0502020204030204" pitchFamily="34" charset="0"/>
          </a:endParaRPr>
        </a:p>
      </dgm:t>
    </dgm:pt>
    <dgm:pt modelId="{9CAD1C6C-5778-425C-9C44-767D54D65312}">
      <dgm:prSet phldrT="[Text]"/>
      <dgm:spPr/>
      <dgm:t>
        <a:bodyPr/>
        <a:lstStyle/>
        <a:p>
          <a:r>
            <a:rPr lang="en-US" dirty="0">
              <a:latin typeface="Calibri" panose="020F0502020204030204" pitchFamily="34" charset="0"/>
              <a:cs typeface="Calibri" panose="020F0502020204030204" pitchFamily="34" charset="0"/>
            </a:rPr>
            <a:t>Distraction</a:t>
          </a:r>
        </a:p>
      </dgm:t>
    </dgm:pt>
    <dgm:pt modelId="{20AE884E-3B0B-47DD-9002-0163941CA9FB}" type="parTrans" cxnId="{ED2CBE4C-2216-4F5D-BA89-0C7B33488AF4}">
      <dgm:prSet/>
      <dgm:spPr/>
      <dgm:t>
        <a:bodyPr/>
        <a:lstStyle/>
        <a:p>
          <a:endParaRPr lang="en-US">
            <a:latin typeface="Calibri" panose="020F0502020204030204" pitchFamily="34" charset="0"/>
            <a:cs typeface="Calibri" panose="020F0502020204030204" pitchFamily="34" charset="0"/>
          </a:endParaRPr>
        </a:p>
      </dgm:t>
    </dgm:pt>
    <dgm:pt modelId="{F605A636-BD4F-4571-BD9D-1D169D534F40}" type="sibTrans" cxnId="{ED2CBE4C-2216-4F5D-BA89-0C7B33488AF4}">
      <dgm:prSet/>
      <dgm:spPr/>
      <dgm:t>
        <a:bodyPr/>
        <a:lstStyle/>
        <a:p>
          <a:endParaRPr lang="en-US">
            <a:latin typeface="Calibri" panose="020F0502020204030204" pitchFamily="34" charset="0"/>
            <a:cs typeface="Calibri" panose="020F0502020204030204" pitchFamily="34" charset="0"/>
          </a:endParaRPr>
        </a:p>
      </dgm:t>
    </dgm:pt>
    <dgm:pt modelId="{8175333D-5B5C-4A1C-B65A-C24D6A794072}">
      <dgm:prSet phldrT="[Text]"/>
      <dgm:spPr/>
      <dgm:t>
        <a:bodyPr/>
        <a:lstStyle/>
        <a:p>
          <a:r>
            <a:rPr lang="en-US" dirty="0">
              <a:latin typeface="Calibri" panose="020F0502020204030204" pitchFamily="34" charset="0"/>
              <a:cs typeface="Calibri" panose="020F0502020204030204" pitchFamily="34" charset="0"/>
            </a:rPr>
            <a:t>Discomfort and distress</a:t>
          </a:r>
        </a:p>
      </dgm:t>
    </dgm:pt>
    <dgm:pt modelId="{4025289F-5328-4E7B-A7E4-05342C028A73}" type="parTrans" cxnId="{3714F3D1-588E-4B78-8794-6AE6C484F931}">
      <dgm:prSet/>
      <dgm:spPr/>
      <dgm:t>
        <a:bodyPr/>
        <a:lstStyle/>
        <a:p>
          <a:endParaRPr lang="en-US">
            <a:latin typeface="Calibri" panose="020F0502020204030204" pitchFamily="34" charset="0"/>
            <a:cs typeface="Calibri" panose="020F0502020204030204" pitchFamily="34" charset="0"/>
          </a:endParaRPr>
        </a:p>
      </dgm:t>
    </dgm:pt>
    <dgm:pt modelId="{E59D961D-595F-4FFB-AF06-DB16FA6CD745}" type="sibTrans" cxnId="{3714F3D1-588E-4B78-8794-6AE6C484F931}">
      <dgm:prSet/>
      <dgm:spPr/>
      <dgm:t>
        <a:bodyPr/>
        <a:lstStyle/>
        <a:p>
          <a:endParaRPr lang="en-US">
            <a:latin typeface="Calibri" panose="020F0502020204030204" pitchFamily="34" charset="0"/>
            <a:cs typeface="Calibri" panose="020F0502020204030204" pitchFamily="34" charset="0"/>
          </a:endParaRPr>
        </a:p>
      </dgm:t>
    </dgm:pt>
    <dgm:pt modelId="{9E2B0CD7-14E1-4C14-995A-F3D92672720F}">
      <dgm:prSet phldrT="[Text]"/>
      <dgm:spPr/>
      <dgm:t>
        <a:bodyPr/>
        <a:lstStyle/>
        <a:p>
          <a:r>
            <a:rPr lang="en-US" dirty="0">
              <a:latin typeface="Calibri" panose="020F0502020204030204" pitchFamily="34" charset="0"/>
              <a:cs typeface="Calibri" panose="020F0502020204030204" pitchFamily="34" charset="0"/>
            </a:rPr>
            <a:t>Dutiful thinking</a:t>
          </a:r>
        </a:p>
      </dgm:t>
    </dgm:pt>
    <dgm:pt modelId="{9BB7F51B-1CB3-4EAD-82B7-D249A1BE9972}" type="parTrans" cxnId="{A9A38709-3838-42E9-A261-4863F1E82ADF}">
      <dgm:prSet/>
      <dgm:spPr/>
      <dgm:t>
        <a:bodyPr/>
        <a:lstStyle/>
        <a:p>
          <a:endParaRPr lang="en-US">
            <a:latin typeface="Calibri" panose="020F0502020204030204" pitchFamily="34" charset="0"/>
            <a:cs typeface="Calibri" panose="020F0502020204030204" pitchFamily="34" charset="0"/>
          </a:endParaRPr>
        </a:p>
      </dgm:t>
    </dgm:pt>
    <dgm:pt modelId="{0C651748-125B-4F00-A089-6ACE52C99157}" type="sibTrans" cxnId="{A9A38709-3838-42E9-A261-4863F1E82ADF}">
      <dgm:prSet/>
      <dgm:spPr/>
      <dgm:t>
        <a:bodyPr/>
        <a:lstStyle/>
        <a:p>
          <a:endParaRPr lang="en-US">
            <a:latin typeface="Calibri" panose="020F0502020204030204" pitchFamily="34" charset="0"/>
            <a:cs typeface="Calibri" panose="020F0502020204030204" pitchFamily="34" charset="0"/>
          </a:endParaRPr>
        </a:p>
      </dgm:t>
    </dgm:pt>
    <dgm:pt modelId="{4D2AC8F8-E0C1-4159-AA64-59819AD4F373}">
      <dgm:prSet phldrT="[Text]"/>
      <dgm:spPr/>
      <dgm:t>
        <a:bodyPr/>
        <a:lstStyle/>
        <a:p>
          <a:r>
            <a:rPr lang="en-US" dirty="0">
              <a:latin typeface="Calibri" panose="020F0502020204030204" pitchFamily="34" charset="0"/>
              <a:cs typeface="Calibri" panose="020F0502020204030204" pitchFamily="34" charset="0"/>
            </a:rPr>
            <a:t>Distrust of the body</a:t>
          </a:r>
        </a:p>
      </dgm:t>
    </dgm:pt>
    <dgm:pt modelId="{C6B3F9AE-2DEB-4A65-B910-A89CEBDC6327}" type="parTrans" cxnId="{E4B4E8E8-CD3D-4B1E-A421-C2CE8B222805}">
      <dgm:prSet/>
      <dgm:spPr/>
      <dgm:t>
        <a:bodyPr/>
        <a:lstStyle/>
        <a:p>
          <a:endParaRPr lang="en-US">
            <a:latin typeface="Calibri" panose="020F0502020204030204" pitchFamily="34" charset="0"/>
            <a:cs typeface="Calibri" panose="020F0502020204030204" pitchFamily="34" charset="0"/>
          </a:endParaRPr>
        </a:p>
      </dgm:t>
    </dgm:pt>
    <dgm:pt modelId="{C2A7D499-5430-4BE5-BDDF-411AF045C02A}" type="sibTrans" cxnId="{E4B4E8E8-CD3D-4B1E-A421-C2CE8B222805}">
      <dgm:prSet/>
      <dgm:spPr/>
      <dgm:t>
        <a:bodyPr/>
        <a:lstStyle/>
        <a:p>
          <a:endParaRPr lang="en-US">
            <a:latin typeface="Calibri" panose="020F0502020204030204" pitchFamily="34" charset="0"/>
            <a:cs typeface="Calibri" panose="020F0502020204030204" pitchFamily="34" charset="0"/>
          </a:endParaRPr>
        </a:p>
      </dgm:t>
    </dgm:pt>
    <dgm:pt modelId="{DE03259E-A493-495A-9A2F-1CB196E65E21}">
      <dgm:prSet phldrT="[Text]"/>
      <dgm:spPr/>
      <dgm:t>
        <a:bodyPr/>
        <a:lstStyle/>
        <a:p>
          <a:r>
            <a:rPr lang="en-US" dirty="0">
              <a:latin typeface="Calibri" panose="020F0502020204030204" pitchFamily="34" charset="0"/>
              <a:cs typeface="Calibri" panose="020F0502020204030204" pitchFamily="34" charset="0"/>
            </a:rPr>
            <a:t>Disassociation from one’s body</a:t>
          </a:r>
        </a:p>
      </dgm:t>
    </dgm:pt>
    <dgm:pt modelId="{229E7AB3-97B4-4A3D-B3E2-346CBEF43BF6}" type="parTrans" cxnId="{C567EB60-89E9-4D42-8196-CDC75DA6B1BF}">
      <dgm:prSet/>
      <dgm:spPr/>
      <dgm:t>
        <a:bodyPr/>
        <a:lstStyle/>
        <a:p>
          <a:endParaRPr lang="en-US">
            <a:latin typeface="Calibri" panose="020F0502020204030204" pitchFamily="34" charset="0"/>
            <a:cs typeface="Calibri" panose="020F0502020204030204" pitchFamily="34" charset="0"/>
          </a:endParaRPr>
        </a:p>
      </dgm:t>
    </dgm:pt>
    <dgm:pt modelId="{2A700982-AD0C-4B58-895A-2EC1469CB8A4}" type="sibTrans" cxnId="{C567EB60-89E9-4D42-8196-CDC75DA6B1BF}">
      <dgm:prSet/>
      <dgm:spPr/>
      <dgm:t>
        <a:bodyPr/>
        <a:lstStyle/>
        <a:p>
          <a:endParaRPr lang="en-US">
            <a:latin typeface="Calibri" panose="020F0502020204030204" pitchFamily="34" charset="0"/>
            <a:cs typeface="Calibri" panose="020F0502020204030204" pitchFamily="34" charset="0"/>
          </a:endParaRPr>
        </a:p>
      </dgm:t>
    </dgm:pt>
    <dgm:pt modelId="{005DC2D6-08F2-46CC-996D-2569D2283912}">
      <dgm:prSet phldrT="[Text]"/>
      <dgm:spPr/>
      <dgm:t>
        <a:bodyPr/>
        <a:lstStyle/>
        <a:p>
          <a:r>
            <a:rPr lang="en-US" dirty="0">
              <a:latin typeface="Calibri" panose="020F0502020204030204" pitchFamily="34" charset="0"/>
              <a:cs typeface="Calibri" panose="020F0502020204030204" pitchFamily="34" charset="0"/>
            </a:rPr>
            <a:t>Depression</a:t>
          </a:r>
        </a:p>
      </dgm:t>
    </dgm:pt>
    <dgm:pt modelId="{1CC20F6A-FF28-4F21-A225-5701D598C4CC}" type="parTrans" cxnId="{B662747A-FDD7-4A5E-B709-DCEFB30B9B96}">
      <dgm:prSet/>
      <dgm:spPr/>
      <dgm:t>
        <a:bodyPr/>
        <a:lstStyle/>
        <a:p>
          <a:endParaRPr lang="en-US">
            <a:latin typeface="Calibri" panose="020F0502020204030204" pitchFamily="34" charset="0"/>
            <a:cs typeface="Calibri" panose="020F0502020204030204" pitchFamily="34" charset="0"/>
          </a:endParaRPr>
        </a:p>
      </dgm:t>
    </dgm:pt>
    <dgm:pt modelId="{E8C978EA-8BB1-4060-A83B-824A91298019}" type="sibTrans" cxnId="{B662747A-FDD7-4A5E-B709-DCEFB30B9B96}">
      <dgm:prSet/>
      <dgm:spPr/>
      <dgm:t>
        <a:bodyPr/>
        <a:lstStyle/>
        <a:p>
          <a:endParaRPr lang="en-US">
            <a:latin typeface="Calibri" panose="020F0502020204030204" pitchFamily="34" charset="0"/>
            <a:cs typeface="Calibri" panose="020F0502020204030204" pitchFamily="34" charset="0"/>
          </a:endParaRPr>
        </a:p>
      </dgm:t>
    </dgm:pt>
    <dgm:pt modelId="{196CBBEC-9E94-41C3-8A55-6CB305C2C2D6}">
      <dgm:prSet phldrT="[Text]"/>
      <dgm:spPr/>
      <dgm:t>
        <a:bodyPr/>
        <a:lstStyle/>
        <a:p>
          <a:r>
            <a:rPr lang="en-US" dirty="0">
              <a:latin typeface="Calibri" panose="020F0502020204030204" pitchFamily="34" charset="0"/>
              <a:cs typeface="Calibri" panose="020F0502020204030204" pitchFamily="34" charset="0"/>
            </a:rPr>
            <a:t>Delayed healthcare</a:t>
          </a:r>
        </a:p>
      </dgm:t>
    </dgm:pt>
    <dgm:pt modelId="{980F2736-A55F-4A24-BBB6-9C859DB469C0}" type="parTrans" cxnId="{2C77E33F-2295-4FBB-BA18-5E7FC98C05F7}">
      <dgm:prSet/>
      <dgm:spPr/>
      <dgm:t>
        <a:bodyPr/>
        <a:lstStyle/>
        <a:p>
          <a:endParaRPr lang="en-US">
            <a:latin typeface="Calibri" panose="020F0502020204030204" pitchFamily="34" charset="0"/>
            <a:cs typeface="Calibri" panose="020F0502020204030204" pitchFamily="34" charset="0"/>
          </a:endParaRPr>
        </a:p>
      </dgm:t>
    </dgm:pt>
    <dgm:pt modelId="{7D7F128E-4EE4-4F63-A475-BF4B5CDF7F07}" type="sibTrans" cxnId="{2C77E33F-2295-4FBB-BA18-5E7FC98C05F7}">
      <dgm:prSet/>
      <dgm:spPr/>
      <dgm:t>
        <a:bodyPr/>
        <a:lstStyle/>
        <a:p>
          <a:endParaRPr lang="en-US">
            <a:latin typeface="Calibri" panose="020F0502020204030204" pitchFamily="34" charset="0"/>
            <a:cs typeface="Calibri" panose="020F0502020204030204" pitchFamily="34" charset="0"/>
          </a:endParaRPr>
        </a:p>
      </dgm:t>
    </dgm:pt>
    <dgm:pt modelId="{1B422BE4-420A-40E7-8673-255B111944CC}">
      <dgm:prSet phldrT="[Text]"/>
      <dgm:spPr/>
      <dgm:t>
        <a:bodyPr/>
        <a:lstStyle/>
        <a:p>
          <a:r>
            <a:rPr lang="en-US" dirty="0">
              <a:latin typeface="Calibri" panose="020F0502020204030204" pitchFamily="34" charset="0"/>
              <a:cs typeface="Calibri" panose="020F0502020204030204" pitchFamily="34" charset="0"/>
            </a:rPr>
            <a:t>Dieting</a:t>
          </a:r>
        </a:p>
      </dgm:t>
    </dgm:pt>
    <dgm:pt modelId="{92C0D53B-8154-47E8-ABE7-C5A40B51B720}" type="parTrans" cxnId="{B0E4DF8B-2A29-4D7D-8796-08A8905D9AA2}">
      <dgm:prSet/>
      <dgm:spPr/>
      <dgm:t>
        <a:bodyPr/>
        <a:lstStyle/>
        <a:p>
          <a:endParaRPr lang="en-US">
            <a:latin typeface="Calibri" panose="020F0502020204030204" pitchFamily="34" charset="0"/>
            <a:cs typeface="Calibri" panose="020F0502020204030204" pitchFamily="34" charset="0"/>
          </a:endParaRPr>
        </a:p>
      </dgm:t>
    </dgm:pt>
    <dgm:pt modelId="{E32A3DE2-233B-4269-9572-808350CC7F4A}" type="sibTrans" cxnId="{B0E4DF8B-2A29-4D7D-8796-08A8905D9AA2}">
      <dgm:prSet/>
      <dgm:spPr/>
      <dgm:t>
        <a:bodyPr/>
        <a:lstStyle/>
        <a:p>
          <a:endParaRPr lang="en-US">
            <a:latin typeface="Calibri" panose="020F0502020204030204" pitchFamily="34" charset="0"/>
            <a:cs typeface="Calibri" panose="020F0502020204030204" pitchFamily="34" charset="0"/>
          </a:endParaRPr>
        </a:p>
      </dgm:t>
    </dgm:pt>
    <dgm:pt modelId="{D2E398D6-F6C1-470C-BCB5-FA91F84565D7}">
      <dgm:prSet phldrT="[Text]"/>
      <dgm:spPr/>
      <dgm:t>
        <a:bodyPr/>
        <a:lstStyle/>
        <a:p>
          <a:r>
            <a:rPr lang="en-US" dirty="0">
              <a:latin typeface="Calibri" panose="020F0502020204030204" pitchFamily="34" charset="0"/>
              <a:cs typeface="Calibri" panose="020F0502020204030204" pitchFamily="34" charset="0"/>
            </a:rPr>
            <a:t>Disordered eating and exercising</a:t>
          </a:r>
        </a:p>
      </dgm:t>
    </dgm:pt>
    <dgm:pt modelId="{8BC3E870-FAD0-4494-8435-B7F2B1A33F6A}" type="parTrans" cxnId="{3534AB99-1901-4AEF-B072-CBE6CC766299}">
      <dgm:prSet/>
      <dgm:spPr/>
      <dgm:t>
        <a:bodyPr/>
        <a:lstStyle/>
        <a:p>
          <a:endParaRPr lang="en-US">
            <a:latin typeface="Calibri" panose="020F0502020204030204" pitchFamily="34" charset="0"/>
            <a:cs typeface="Calibri" panose="020F0502020204030204" pitchFamily="34" charset="0"/>
          </a:endParaRPr>
        </a:p>
      </dgm:t>
    </dgm:pt>
    <dgm:pt modelId="{671B5222-4AFD-4DD5-83C2-9DB574593354}" type="sibTrans" cxnId="{3534AB99-1901-4AEF-B072-CBE6CC766299}">
      <dgm:prSet/>
      <dgm:spPr/>
      <dgm:t>
        <a:bodyPr/>
        <a:lstStyle/>
        <a:p>
          <a:endParaRPr lang="en-US">
            <a:latin typeface="Calibri" panose="020F0502020204030204" pitchFamily="34" charset="0"/>
            <a:cs typeface="Calibri" panose="020F0502020204030204" pitchFamily="34" charset="0"/>
          </a:endParaRPr>
        </a:p>
      </dgm:t>
    </dgm:pt>
    <dgm:pt modelId="{CAD50FDF-5B29-4D6D-8750-3280651B2D75}">
      <dgm:prSet phldrT="[Text]"/>
      <dgm:spPr/>
      <dgm:t>
        <a:bodyPr/>
        <a:lstStyle/>
        <a:p>
          <a:r>
            <a:rPr lang="en-US" dirty="0">
              <a:latin typeface="Calibri" panose="020F0502020204030204" pitchFamily="34" charset="0"/>
              <a:cs typeface="Calibri" panose="020F0502020204030204" pitchFamily="34" charset="0"/>
            </a:rPr>
            <a:t>Diminished healthcare</a:t>
          </a:r>
        </a:p>
      </dgm:t>
    </dgm:pt>
    <dgm:pt modelId="{50C81C09-03AF-4112-897F-2235BD2673D9}" type="parTrans" cxnId="{9EC7E40F-F66B-4D9B-948E-96563B727459}">
      <dgm:prSet/>
      <dgm:spPr/>
      <dgm:t>
        <a:bodyPr/>
        <a:lstStyle/>
        <a:p>
          <a:endParaRPr lang="en-US">
            <a:latin typeface="Calibri" panose="020F0502020204030204" pitchFamily="34" charset="0"/>
            <a:cs typeface="Calibri" panose="020F0502020204030204" pitchFamily="34" charset="0"/>
          </a:endParaRPr>
        </a:p>
      </dgm:t>
    </dgm:pt>
    <dgm:pt modelId="{EA0A230E-2598-42C2-86CF-2800D457B5D2}" type="sibTrans" cxnId="{9EC7E40F-F66B-4D9B-948E-96563B727459}">
      <dgm:prSet/>
      <dgm:spPr/>
      <dgm:t>
        <a:bodyPr/>
        <a:lstStyle/>
        <a:p>
          <a:endParaRPr lang="en-US">
            <a:latin typeface="Calibri" panose="020F0502020204030204" pitchFamily="34" charset="0"/>
            <a:cs typeface="Calibri" panose="020F0502020204030204" pitchFamily="34" charset="0"/>
          </a:endParaRPr>
        </a:p>
      </dgm:t>
    </dgm:pt>
    <dgm:pt modelId="{D4F805D4-36E5-4219-97D8-86919F445C76}">
      <dgm:prSet phldrT="[Text]"/>
      <dgm:spPr/>
      <dgm:t>
        <a:bodyPr/>
        <a:lstStyle/>
        <a:p>
          <a:r>
            <a:rPr lang="en-US" dirty="0">
              <a:latin typeface="Calibri" panose="020F0502020204030204" pitchFamily="34" charset="0"/>
              <a:cs typeface="Calibri" panose="020F0502020204030204" pitchFamily="34" charset="0"/>
            </a:rPr>
            <a:t>Decreased nutrient absorption</a:t>
          </a:r>
        </a:p>
      </dgm:t>
    </dgm:pt>
    <dgm:pt modelId="{E9530A81-0F44-460C-A938-B2286C790EC1}" type="parTrans" cxnId="{84D33CDD-3011-4764-95E1-13DEABCA5D01}">
      <dgm:prSet/>
      <dgm:spPr/>
      <dgm:t>
        <a:bodyPr/>
        <a:lstStyle/>
        <a:p>
          <a:endParaRPr lang="en-US">
            <a:latin typeface="Calibri" panose="020F0502020204030204" pitchFamily="34" charset="0"/>
            <a:cs typeface="Calibri" panose="020F0502020204030204" pitchFamily="34" charset="0"/>
          </a:endParaRPr>
        </a:p>
      </dgm:t>
    </dgm:pt>
    <dgm:pt modelId="{72082CB1-5EC7-4FD1-8E33-61C5DB6D9F52}" type="sibTrans" cxnId="{84D33CDD-3011-4764-95E1-13DEABCA5D01}">
      <dgm:prSet/>
      <dgm:spPr/>
      <dgm:t>
        <a:bodyPr/>
        <a:lstStyle/>
        <a:p>
          <a:endParaRPr lang="en-US">
            <a:latin typeface="Calibri" panose="020F0502020204030204" pitchFamily="34" charset="0"/>
            <a:cs typeface="Calibri" panose="020F0502020204030204" pitchFamily="34" charset="0"/>
          </a:endParaRPr>
        </a:p>
      </dgm:t>
    </dgm:pt>
    <dgm:pt modelId="{0C8F09F7-A5B5-4E1A-B793-4476157B6027}">
      <dgm:prSet phldrT="[Text]"/>
      <dgm:spPr/>
      <dgm:t>
        <a:bodyPr/>
        <a:lstStyle/>
        <a:p>
          <a:r>
            <a:rPr lang="en-US" dirty="0">
              <a:latin typeface="Calibri" panose="020F0502020204030204" pitchFamily="34" charset="0"/>
              <a:cs typeface="Calibri" panose="020F0502020204030204" pitchFamily="34" charset="0"/>
            </a:rPr>
            <a:t>Decreased satiety</a:t>
          </a:r>
        </a:p>
      </dgm:t>
    </dgm:pt>
    <dgm:pt modelId="{3044B071-A418-49F9-8502-629DD5C43284}" type="parTrans" cxnId="{234E9D4B-82C3-4219-AC03-D0B4B2BA1CFD}">
      <dgm:prSet/>
      <dgm:spPr/>
      <dgm:t>
        <a:bodyPr/>
        <a:lstStyle/>
        <a:p>
          <a:endParaRPr lang="en-US">
            <a:latin typeface="Calibri" panose="020F0502020204030204" pitchFamily="34" charset="0"/>
            <a:cs typeface="Calibri" panose="020F0502020204030204" pitchFamily="34" charset="0"/>
          </a:endParaRPr>
        </a:p>
      </dgm:t>
    </dgm:pt>
    <dgm:pt modelId="{B7E5B347-A3C5-4639-8139-2F48CDF1A1E1}" type="sibTrans" cxnId="{234E9D4B-82C3-4219-AC03-D0B4B2BA1CFD}">
      <dgm:prSet/>
      <dgm:spPr/>
      <dgm:t>
        <a:bodyPr/>
        <a:lstStyle/>
        <a:p>
          <a:endParaRPr lang="en-US">
            <a:latin typeface="Calibri" panose="020F0502020204030204" pitchFamily="34" charset="0"/>
            <a:cs typeface="Calibri" panose="020F0502020204030204" pitchFamily="34" charset="0"/>
          </a:endParaRPr>
        </a:p>
      </dgm:t>
    </dgm:pt>
    <dgm:pt modelId="{1A00BCCA-ECF4-4B78-AA4F-44946AEF552C}">
      <dgm:prSet phldrT="[Text]"/>
      <dgm:spPr/>
      <dgm:t>
        <a:bodyPr/>
        <a:lstStyle/>
        <a:p>
          <a:r>
            <a:rPr lang="en-US" dirty="0">
              <a:latin typeface="Calibri" panose="020F0502020204030204" pitchFamily="34" charset="0"/>
              <a:cs typeface="Calibri" panose="020F0502020204030204" pitchFamily="34" charset="0"/>
            </a:rPr>
            <a:t>Destabilized body weight</a:t>
          </a:r>
        </a:p>
      </dgm:t>
    </dgm:pt>
    <dgm:pt modelId="{61E03CE1-CE00-43A8-ADBE-857B07F05BCF}" type="parTrans" cxnId="{D15CCB7B-723D-467F-A9F9-87FF28A67554}">
      <dgm:prSet/>
      <dgm:spPr/>
      <dgm:t>
        <a:bodyPr/>
        <a:lstStyle/>
        <a:p>
          <a:endParaRPr lang="en-US">
            <a:latin typeface="Calibri" panose="020F0502020204030204" pitchFamily="34" charset="0"/>
            <a:cs typeface="Calibri" panose="020F0502020204030204" pitchFamily="34" charset="0"/>
          </a:endParaRPr>
        </a:p>
      </dgm:t>
    </dgm:pt>
    <dgm:pt modelId="{5CA8CDEA-1E18-4629-B9FD-DFC6230F4346}" type="sibTrans" cxnId="{D15CCB7B-723D-467F-A9F9-87FF28A67554}">
      <dgm:prSet/>
      <dgm:spPr/>
      <dgm:t>
        <a:bodyPr/>
        <a:lstStyle/>
        <a:p>
          <a:endParaRPr lang="en-US">
            <a:latin typeface="Calibri" panose="020F0502020204030204" pitchFamily="34" charset="0"/>
            <a:cs typeface="Calibri" panose="020F0502020204030204" pitchFamily="34" charset="0"/>
          </a:endParaRPr>
        </a:p>
      </dgm:t>
    </dgm:pt>
    <dgm:pt modelId="{2292313A-9985-4ED2-8470-E8FB4478086E}">
      <dgm:prSet phldrT="[Text]"/>
      <dgm:spPr/>
      <dgm:t>
        <a:bodyPr/>
        <a:lstStyle/>
        <a:p>
          <a:r>
            <a:rPr lang="en-US" dirty="0">
              <a:latin typeface="Calibri" panose="020F0502020204030204" pitchFamily="34" charset="0"/>
              <a:cs typeface="Calibri" panose="020F0502020204030204" pitchFamily="34" charset="0"/>
            </a:rPr>
            <a:t>Disease risk factors</a:t>
          </a:r>
        </a:p>
      </dgm:t>
    </dgm:pt>
    <dgm:pt modelId="{F6E7A91B-3F2C-41D9-9848-F4995AC30B9A}" type="parTrans" cxnId="{23DA89CA-87BE-4ED2-9CD5-EB862BC9BF85}">
      <dgm:prSet/>
      <dgm:spPr/>
      <dgm:t>
        <a:bodyPr/>
        <a:lstStyle/>
        <a:p>
          <a:endParaRPr lang="en-US">
            <a:latin typeface="Calibri" panose="020F0502020204030204" pitchFamily="34" charset="0"/>
            <a:cs typeface="Calibri" panose="020F0502020204030204" pitchFamily="34" charset="0"/>
          </a:endParaRPr>
        </a:p>
      </dgm:t>
    </dgm:pt>
    <dgm:pt modelId="{00EA1552-A5E7-4311-A297-C2C59C7AD3C6}" type="sibTrans" cxnId="{23DA89CA-87BE-4ED2-9CD5-EB862BC9BF85}">
      <dgm:prSet/>
      <dgm:spPr/>
      <dgm:t>
        <a:bodyPr/>
        <a:lstStyle/>
        <a:p>
          <a:endParaRPr lang="en-US">
            <a:latin typeface="Calibri" panose="020F0502020204030204" pitchFamily="34" charset="0"/>
            <a:cs typeface="Calibri" panose="020F0502020204030204" pitchFamily="34" charset="0"/>
          </a:endParaRPr>
        </a:p>
      </dgm:t>
    </dgm:pt>
    <dgm:pt modelId="{3CDB5FEC-295C-48C9-BFBE-4299D1E0EEEE}">
      <dgm:prSet phldrT="[Text]"/>
      <dgm:spPr/>
      <dgm:t>
        <a:bodyPr/>
        <a:lstStyle/>
        <a:p>
          <a:endParaRPr lang="en-US" dirty="0">
            <a:latin typeface="Calibri" panose="020F0502020204030204" pitchFamily="34" charset="0"/>
            <a:cs typeface="Calibri" panose="020F0502020204030204" pitchFamily="34" charset="0"/>
          </a:endParaRPr>
        </a:p>
      </dgm:t>
    </dgm:pt>
    <dgm:pt modelId="{0657DDB8-85F9-489C-88C8-5FFA6BC826C7}" type="parTrans" cxnId="{A6C1AC36-EEB5-463B-8D2A-695EAD4BB42E}">
      <dgm:prSet/>
      <dgm:spPr/>
      <dgm:t>
        <a:bodyPr/>
        <a:lstStyle/>
        <a:p>
          <a:endParaRPr lang="en-US">
            <a:latin typeface="Calibri" panose="020F0502020204030204" pitchFamily="34" charset="0"/>
            <a:cs typeface="Calibri" panose="020F0502020204030204" pitchFamily="34" charset="0"/>
          </a:endParaRPr>
        </a:p>
      </dgm:t>
    </dgm:pt>
    <dgm:pt modelId="{EBF01727-2AB4-46ED-B106-6D08B6AE0A17}" type="sibTrans" cxnId="{A6C1AC36-EEB5-463B-8D2A-695EAD4BB42E}">
      <dgm:prSet/>
      <dgm:spPr/>
      <dgm:t>
        <a:bodyPr/>
        <a:lstStyle/>
        <a:p>
          <a:endParaRPr lang="en-US">
            <a:latin typeface="Calibri" panose="020F0502020204030204" pitchFamily="34" charset="0"/>
            <a:cs typeface="Calibri" panose="020F0502020204030204" pitchFamily="34" charset="0"/>
          </a:endParaRPr>
        </a:p>
      </dgm:t>
    </dgm:pt>
    <dgm:pt modelId="{6CBA7C93-1EB4-4C75-8CC7-E78B914C9188}">
      <dgm:prSet phldrT="[Text]"/>
      <dgm:spPr/>
      <dgm:t>
        <a:bodyPr/>
        <a:lstStyle/>
        <a:p>
          <a:r>
            <a:rPr lang="en-US" dirty="0">
              <a:latin typeface="Calibri" panose="020F0502020204030204" pitchFamily="34" charset="0"/>
              <a:cs typeface="Calibri" panose="020F0502020204030204" pitchFamily="34" charset="0"/>
            </a:rPr>
            <a:t>Discrimination</a:t>
          </a:r>
        </a:p>
      </dgm:t>
    </dgm:pt>
    <dgm:pt modelId="{8919BE57-9902-4144-B0C7-C9AD2D679BD2}" type="parTrans" cxnId="{F80B00B8-88F2-430D-A996-075F31E6CE1A}">
      <dgm:prSet/>
      <dgm:spPr/>
      <dgm:t>
        <a:bodyPr/>
        <a:lstStyle/>
        <a:p>
          <a:endParaRPr lang="en-US"/>
        </a:p>
      </dgm:t>
    </dgm:pt>
    <dgm:pt modelId="{0E0A44A7-9641-416C-B22E-57DC2891734C}" type="sibTrans" cxnId="{F80B00B8-88F2-430D-A996-075F31E6CE1A}">
      <dgm:prSet/>
      <dgm:spPr/>
      <dgm:t>
        <a:bodyPr/>
        <a:lstStyle/>
        <a:p>
          <a:endParaRPr lang="en-US"/>
        </a:p>
      </dgm:t>
    </dgm:pt>
    <dgm:pt modelId="{ED234347-9B25-4F28-8222-2A37309C52EF}">
      <dgm:prSet phldrT="[Text]"/>
      <dgm:spPr/>
      <dgm:t>
        <a:bodyPr/>
        <a:lstStyle/>
        <a:p>
          <a:r>
            <a:rPr lang="en-US" dirty="0">
              <a:latin typeface="Calibri" panose="020F0502020204030204" pitchFamily="34" charset="0"/>
              <a:cs typeface="Calibri" panose="020F0502020204030204" pitchFamily="34" charset="0"/>
            </a:rPr>
            <a:t>Stigma</a:t>
          </a:r>
        </a:p>
      </dgm:t>
    </dgm:pt>
    <dgm:pt modelId="{00862E05-E492-40CC-AE18-6F267C135C75}" type="parTrans" cxnId="{B0ED6E7A-A10C-4872-B71C-38C8904E5B8B}">
      <dgm:prSet/>
      <dgm:spPr/>
      <dgm:t>
        <a:bodyPr/>
        <a:lstStyle/>
        <a:p>
          <a:endParaRPr lang="en-US"/>
        </a:p>
      </dgm:t>
    </dgm:pt>
    <dgm:pt modelId="{D064880E-364A-4312-B484-1F563DFF4A9E}" type="sibTrans" cxnId="{B0ED6E7A-A10C-4872-B71C-38C8904E5B8B}">
      <dgm:prSet/>
      <dgm:spPr/>
      <dgm:t>
        <a:bodyPr/>
        <a:lstStyle/>
        <a:p>
          <a:endParaRPr lang="en-US"/>
        </a:p>
      </dgm:t>
    </dgm:pt>
    <dgm:pt modelId="{CEFAACEC-2936-470D-AB65-F2DE8A125CB1}">
      <dgm:prSet phldrT="[Text]"/>
      <dgm:spPr/>
      <dgm:t>
        <a:bodyPr/>
        <a:lstStyle/>
        <a:p>
          <a:r>
            <a:rPr lang="en-US" dirty="0">
              <a:latin typeface="Calibri" panose="020F0502020204030204" pitchFamily="34" charset="0"/>
              <a:cs typeface="Calibri" panose="020F0502020204030204" pitchFamily="34" charset="0"/>
            </a:rPr>
            <a:t>Oppression </a:t>
          </a:r>
        </a:p>
      </dgm:t>
    </dgm:pt>
    <dgm:pt modelId="{7BCCAF8D-F3CC-4C36-A437-9427BF318A33}" type="parTrans" cxnId="{8244844B-B75B-4603-ACE6-E5FCA384C6F0}">
      <dgm:prSet/>
      <dgm:spPr/>
      <dgm:t>
        <a:bodyPr/>
        <a:lstStyle/>
        <a:p>
          <a:endParaRPr lang="en-US"/>
        </a:p>
      </dgm:t>
    </dgm:pt>
    <dgm:pt modelId="{28D1FD22-3176-4E53-95A7-4F588EF183AA}" type="sibTrans" cxnId="{8244844B-B75B-4603-ACE6-E5FCA384C6F0}">
      <dgm:prSet/>
      <dgm:spPr/>
      <dgm:t>
        <a:bodyPr/>
        <a:lstStyle/>
        <a:p>
          <a:endParaRPr lang="en-US"/>
        </a:p>
      </dgm:t>
    </dgm:pt>
    <dgm:pt modelId="{C8EDEC52-3709-49D7-ADE8-CB5AE5077559}" type="pres">
      <dgm:prSet presAssocID="{AA819659-303A-4D31-83C1-F444D1B86B0B}" presName="Name0" presStyleCnt="0">
        <dgm:presLayoutVars>
          <dgm:dir/>
          <dgm:animLvl val="lvl"/>
          <dgm:resizeHandles val="exact"/>
        </dgm:presLayoutVars>
      </dgm:prSet>
      <dgm:spPr/>
    </dgm:pt>
    <dgm:pt modelId="{E2EED100-9522-4F5D-82AA-6BD406FE41CD}" type="pres">
      <dgm:prSet presAssocID="{E4AB7BC5-A5B6-422F-A6D8-13201C564E67}" presName="composite" presStyleCnt="0"/>
      <dgm:spPr/>
    </dgm:pt>
    <dgm:pt modelId="{C5B2797A-67D9-43F0-95C0-CE9ECEA4F280}" type="pres">
      <dgm:prSet presAssocID="{E4AB7BC5-A5B6-422F-A6D8-13201C564E67}" presName="parTx" presStyleLbl="alignNode1" presStyleIdx="0" presStyleCnt="4">
        <dgm:presLayoutVars>
          <dgm:chMax val="0"/>
          <dgm:chPref val="0"/>
          <dgm:bulletEnabled val="1"/>
        </dgm:presLayoutVars>
      </dgm:prSet>
      <dgm:spPr/>
    </dgm:pt>
    <dgm:pt modelId="{A6310884-A210-4B3C-95FE-02216D124EE4}" type="pres">
      <dgm:prSet presAssocID="{E4AB7BC5-A5B6-422F-A6D8-13201C564E67}" presName="desTx" presStyleLbl="alignAccFollowNode1" presStyleIdx="0" presStyleCnt="4">
        <dgm:presLayoutVars>
          <dgm:bulletEnabled val="1"/>
        </dgm:presLayoutVars>
      </dgm:prSet>
      <dgm:spPr/>
    </dgm:pt>
    <dgm:pt modelId="{5DA69B4D-1F4A-4C59-9CBC-05584FFE21D5}" type="pres">
      <dgm:prSet presAssocID="{3EFA3304-36A0-4BF1-9FB6-9C6CD574A43B}" presName="space" presStyleCnt="0"/>
      <dgm:spPr/>
    </dgm:pt>
    <dgm:pt modelId="{4FE2E10F-EDCA-4E3B-8EA2-FB91E622A5BB}" type="pres">
      <dgm:prSet presAssocID="{AE122B11-8DBB-45B6-940A-7D2E7363541A}" presName="composite" presStyleCnt="0"/>
      <dgm:spPr/>
    </dgm:pt>
    <dgm:pt modelId="{0F048D27-85F6-404D-8377-90D43559D51B}" type="pres">
      <dgm:prSet presAssocID="{AE122B11-8DBB-45B6-940A-7D2E7363541A}" presName="parTx" presStyleLbl="alignNode1" presStyleIdx="1" presStyleCnt="4">
        <dgm:presLayoutVars>
          <dgm:chMax val="0"/>
          <dgm:chPref val="0"/>
          <dgm:bulletEnabled val="1"/>
        </dgm:presLayoutVars>
      </dgm:prSet>
      <dgm:spPr/>
    </dgm:pt>
    <dgm:pt modelId="{3CCC97DD-7030-4B0E-B93D-E449DFBF6ABC}" type="pres">
      <dgm:prSet presAssocID="{AE122B11-8DBB-45B6-940A-7D2E7363541A}" presName="desTx" presStyleLbl="alignAccFollowNode1" presStyleIdx="1" presStyleCnt="4">
        <dgm:presLayoutVars>
          <dgm:bulletEnabled val="1"/>
        </dgm:presLayoutVars>
      </dgm:prSet>
      <dgm:spPr/>
    </dgm:pt>
    <dgm:pt modelId="{717EB5BE-CF2D-47A5-BDC4-1C436D56803F}" type="pres">
      <dgm:prSet presAssocID="{B81EC2BA-A0AF-4533-9732-61474D86E0BB}" presName="space" presStyleCnt="0"/>
      <dgm:spPr/>
    </dgm:pt>
    <dgm:pt modelId="{406DC41E-93BD-4791-A3D4-C4E6DF54947B}" type="pres">
      <dgm:prSet presAssocID="{1EC7E76A-C950-47B0-84E6-4C35404196B7}" presName="composite" presStyleCnt="0"/>
      <dgm:spPr/>
    </dgm:pt>
    <dgm:pt modelId="{29DA2005-F6EE-46CD-B5A8-3EABC5A07596}" type="pres">
      <dgm:prSet presAssocID="{1EC7E76A-C950-47B0-84E6-4C35404196B7}" presName="parTx" presStyleLbl="alignNode1" presStyleIdx="2" presStyleCnt="4">
        <dgm:presLayoutVars>
          <dgm:chMax val="0"/>
          <dgm:chPref val="0"/>
          <dgm:bulletEnabled val="1"/>
        </dgm:presLayoutVars>
      </dgm:prSet>
      <dgm:spPr/>
    </dgm:pt>
    <dgm:pt modelId="{B9B3D804-DF3F-4ACF-B8CB-1846FDC87CE9}" type="pres">
      <dgm:prSet presAssocID="{1EC7E76A-C950-47B0-84E6-4C35404196B7}" presName="desTx" presStyleLbl="alignAccFollowNode1" presStyleIdx="2" presStyleCnt="4">
        <dgm:presLayoutVars>
          <dgm:bulletEnabled val="1"/>
        </dgm:presLayoutVars>
      </dgm:prSet>
      <dgm:spPr/>
    </dgm:pt>
    <dgm:pt modelId="{E07266FF-80BC-4329-BB5A-6054262FC289}" type="pres">
      <dgm:prSet presAssocID="{FC6E658F-F0A5-408D-B4BF-B8BC588F7D2B}" presName="space" presStyleCnt="0"/>
      <dgm:spPr/>
    </dgm:pt>
    <dgm:pt modelId="{F10DE596-D2DC-4B95-940B-369BFAF445E6}" type="pres">
      <dgm:prSet presAssocID="{1250F279-AAB7-41F4-ABC3-6DEFB8D9E2EE}" presName="composite" presStyleCnt="0"/>
      <dgm:spPr/>
    </dgm:pt>
    <dgm:pt modelId="{01AFE937-D00F-46DD-9ED0-5961BADF16BE}" type="pres">
      <dgm:prSet presAssocID="{1250F279-AAB7-41F4-ABC3-6DEFB8D9E2EE}" presName="parTx" presStyleLbl="alignNode1" presStyleIdx="3" presStyleCnt="4">
        <dgm:presLayoutVars>
          <dgm:chMax val="0"/>
          <dgm:chPref val="0"/>
          <dgm:bulletEnabled val="1"/>
        </dgm:presLayoutVars>
      </dgm:prSet>
      <dgm:spPr/>
    </dgm:pt>
    <dgm:pt modelId="{DA4D53DE-0190-4EBC-A268-42258D1E8C3B}" type="pres">
      <dgm:prSet presAssocID="{1250F279-AAB7-41F4-ABC3-6DEFB8D9E2EE}" presName="desTx" presStyleLbl="alignAccFollowNode1" presStyleIdx="3" presStyleCnt="4">
        <dgm:presLayoutVars>
          <dgm:bulletEnabled val="1"/>
        </dgm:presLayoutVars>
      </dgm:prSet>
      <dgm:spPr/>
    </dgm:pt>
  </dgm:ptLst>
  <dgm:cxnLst>
    <dgm:cxn modelId="{DA506500-A916-4735-B233-2E4F05901286}" type="presOf" srcId="{9E2B0CD7-14E1-4C14-995A-F3D92672720F}" destId="{A6310884-A210-4B3C-95FE-02216D124EE4}" srcOrd="0" destOrd="3" presId="urn:microsoft.com/office/officeart/2005/8/layout/hList1"/>
    <dgm:cxn modelId="{8812E600-E3F1-4F40-AE18-6D628F5E3823}" srcId="{AA819659-303A-4D31-83C1-F444D1B86B0B}" destId="{E4AB7BC5-A5B6-422F-A6D8-13201C564E67}" srcOrd="0" destOrd="0" parTransId="{AB8A9857-3780-4E2A-B76E-04B7B98F7553}" sibTransId="{3EFA3304-36A0-4BF1-9FB6-9C6CD574A43B}"/>
    <dgm:cxn modelId="{6E3C7D05-0EF0-4B14-B53F-85FD58F242A0}" type="presOf" srcId="{D2E398D6-F6C1-470C-BCB5-FA91F84565D7}" destId="{3CCC97DD-7030-4B0E-B93D-E449DFBF6ABC}" srcOrd="0" destOrd="3" presId="urn:microsoft.com/office/officeart/2005/8/layout/hList1"/>
    <dgm:cxn modelId="{3669A807-8CDF-409C-8056-52FC0E26A25E}" type="presOf" srcId="{CEFAACEC-2936-470D-AB65-F2DE8A125CB1}" destId="{DA4D53DE-0190-4EBC-A268-42258D1E8C3B}" srcOrd="0" destOrd="3" presId="urn:microsoft.com/office/officeart/2005/8/layout/hList1"/>
    <dgm:cxn modelId="{A9A38709-3838-42E9-A261-4863F1E82ADF}" srcId="{E4AB7BC5-A5B6-422F-A6D8-13201C564E67}" destId="{9E2B0CD7-14E1-4C14-995A-F3D92672720F}" srcOrd="3" destOrd="0" parTransId="{9BB7F51B-1CB3-4EAD-82B7-D249A1BE9972}" sibTransId="{0C651748-125B-4F00-A089-6ACE52C99157}"/>
    <dgm:cxn modelId="{9EC7E40F-F66B-4D9B-948E-96563B727459}" srcId="{1EC7E76A-C950-47B0-84E6-4C35404196B7}" destId="{CAD50FDF-5B29-4D6D-8750-3280651B2D75}" srcOrd="0" destOrd="0" parTransId="{50C81C09-03AF-4112-897F-2235BD2673D9}" sibTransId="{EA0A230E-2598-42C2-86CF-2800D457B5D2}"/>
    <dgm:cxn modelId="{1D7BF12E-F834-4F4A-8C9E-2185EADA1CFB}" type="presOf" srcId="{1250F279-AAB7-41F4-ABC3-6DEFB8D9E2EE}" destId="{01AFE937-D00F-46DD-9ED0-5961BADF16BE}" srcOrd="0" destOrd="0" presId="urn:microsoft.com/office/officeart/2005/8/layout/hList1"/>
    <dgm:cxn modelId="{57B2EE30-5C92-4C7B-9B35-15631C2D0B57}" srcId="{AA819659-303A-4D31-83C1-F444D1B86B0B}" destId="{AE122B11-8DBB-45B6-940A-7D2E7363541A}" srcOrd="1" destOrd="0" parTransId="{62D390F1-917C-48DF-B20E-D802D63B56B4}" sibTransId="{B81EC2BA-A0AF-4533-9732-61474D86E0BB}"/>
    <dgm:cxn modelId="{A6C1AC36-EEB5-463B-8D2A-695EAD4BB42E}" srcId="{1EC7E76A-C950-47B0-84E6-4C35404196B7}" destId="{3CDB5FEC-295C-48C9-BFBE-4299D1E0EEEE}" srcOrd="5" destOrd="0" parTransId="{0657DDB8-85F9-489C-88C8-5FFA6BC826C7}" sibTransId="{EBF01727-2AB4-46ED-B106-6D08B6AE0A17}"/>
    <dgm:cxn modelId="{2C77E33F-2295-4FBB-BA18-5E7FC98C05F7}" srcId="{AE122B11-8DBB-45B6-940A-7D2E7363541A}" destId="{196CBBEC-9E94-41C3-8A55-6CB305C2C2D6}" srcOrd="1" destOrd="0" parTransId="{980F2736-A55F-4A24-BBB6-9C859DB469C0}" sibTransId="{7D7F128E-4EE4-4F63-A475-BF4B5CDF7F07}"/>
    <dgm:cxn modelId="{C567EB60-89E9-4D42-8196-CDC75DA6B1BF}" srcId="{E4AB7BC5-A5B6-422F-A6D8-13201C564E67}" destId="{DE03259E-A493-495A-9A2F-1CB196E65E21}" srcOrd="5" destOrd="0" parTransId="{229E7AB3-97B4-4A3D-B3E2-346CBEF43BF6}" sibTransId="{2A700982-AD0C-4B58-895A-2EC1469CB8A4}"/>
    <dgm:cxn modelId="{96A96561-91E9-4222-B803-540A72BA5917}" type="presOf" srcId="{DE03259E-A493-495A-9A2F-1CB196E65E21}" destId="{A6310884-A210-4B3C-95FE-02216D124EE4}" srcOrd="0" destOrd="5" presId="urn:microsoft.com/office/officeart/2005/8/layout/hList1"/>
    <dgm:cxn modelId="{477CFB62-73C4-4896-B335-6FC5F62B4A3B}" type="presOf" srcId="{E4AB7BC5-A5B6-422F-A6D8-13201C564E67}" destId="{C5B2797A-67D9-43F0-95C0-CE9ECEA4F280}" srcOrd="0" destOrd="0" presId="urn:microsoft.com/office/officeart/2005/8/layout/hList1"/>
    <dgm:cxn modelId="{F95C5B45-71AB-4E03-A987-2522BAFA94FA}" type="presOf" srcId="{1A00BCCA-ECF4-4B78-AA4F-44946AEF552C}" destId="{B9B3D804-DF3F-4ACF-B8CB-1846FDC87CE9}" srcOrd="0" destOrd="3" presId="urn:microsoft.com/office/officeart/2005/8/layout/hList1"/>
    <dgm:cxn modelId="{18310C49-67AC-45FA-B69A-9AEE47FD10FE}" srcId="{AE122B11-8DBB-45B6-940A-7D2E7363541A}" destId="{9E826637-2F15-4C06-AD3E-EB32F52E7B2D}" srcOrd="0" destOrd="0" parTransId="{AC671829-E037-466D-B1D1-6755A7953D5C}" sibTransId="{134891AB-F799-4285-BCBF-1B32FB3F611A}"/>
    <dgm:cxn modelId="{30A4DD69-5256-49E1-872E-8F1FDD869DB7}" type="presOf" srcId="{AA819659-303A-4D31-83C1-F444D1B86B0B}" destId="{C8EDEC52-3709-49D7-ADE8-CB5AE5077559}" srcOrd="0" destOrd="0" presId="urn:microsoft.com/office/officeart/2005/8/layout/hList1"/>
    <dgm:cxn modelId="{8244844B-B75B-4603-ACE6-E5FCA384C6F0}" srcId="{1250F279-AAB7-41F4-ABC3-6DEFB8D9E2EE}" destId="{CEFAACEC-2936-470D-AB65-F2DE8A125CB1}" srcOrd="3" destOrd="0" parTransId="{7BCCAF8D-F3CC-4C36-A437-9427BF318A33}" sibTransId="{28D1FD22-3176-4E53-95A7-4F588EF183AA}"/>
    <dgm:cxn modelId="{234E9D4B-82C3-4219-AC03-D0B4B2BA1CFD}" srcId="{1EC7E76A-C950-47B0-84E6-4C35404196B7}" destId="{0C8F09F7-A5B5-4E1A-B793-4476157B6027}" srcOrd="2" destOrd="0" parTransId="{3044B071-A418-49F9-8502-629DD5C43284}" sibTransId="{B7E5B347-A3C5-4639-8139-2F48CDF1A1E1}"/>
    <dgm:cxn modelId="{ED2CBE4C-2216-4F5D-BA89-0C7B33488AF4}" srcId="{E4AB7BC5-A5B6-422F-A6D8-13201C564E67}" destId="{9CAD1C6C-5778-425C-9C44-767D54D65312}" srcOrd="1" destOrd="0" parTransId="{20AE884E-3B0B-47DD-9002-0163941CA9FB}" sibTransId="{F605A636-BD4F-4571-BD9D-1D169D534F40}"/>
    <dgm:cxn modelId="{C98C0C6F-D952-4A89-93CC-F804BDC54247}" type="presOf" srcId="{2292313A-9985-4ED2-8470-E8FB4478086E}" destId="{B9B3D804-DF3F-4ACF-B8CB-1846FDC87CE9}" srcOrd="0" destOrd="4" presId="urn:microsoft.com/office/officeart/2005/8/layout/hList1"/>
    <dgm:cxn modelId="{B3269E72-6318-4CFA-8174-1AF0AF3E87E8}" srcId="{E4AB7BC5-A5B6-422F-A6D8-13201C564E67}" destId="{11A51B7D-F2D0-4BFD-BCD7-FE1C790A2E5E}" srcOrd="0" destOrd="0" parTransId="{49164662-E757-4B4E-8023-57FECDF11516}" sibTransId="{DB40DCB7-3193-4490-899A-285ED173CA01}"/>
    <dgm:cxn modelId="{78DAC477-5A38-4E70-87ED-089DF172EABF}" type="presOf" srcId="{1B422BE4-420A-40E7-8673-255B111944CC}" destId="{3CCC97DD-7030-4B0E-B93D-E449DFBF6ABC}" srcOrd="0" destOrd="2" presId="urn:microsoft.com/office/officeart/2005/8/layout/hList1"/>
    <dgm:cxn modelId="{B0ED6E7A-A10C-4872-B71C-38C8904E5B8B}" srcId="{1250F279-AAB7-41F4-ABC3-6DEFB8D9E2EE}" destId="{ED234347-9B25-4F28-8222-2A37309C52EF}" srcOrd="2" destOrd="0" parTransId="{00862E05-E492-40CC-AE18-6F267C135C75}" sibTransId="{D064880E-364A-4312-B484-1F563DFF4A9E}"/>
    <dgm:cxn modelId="{B662747A-FDD7-4A5E-B709-DCEFB30B9B96}" srcId="{E4AB7BC5-A5B6-422F-A6D8-13201C564E67}" destId="{005DC2D6-08F2-46CC-996D-2569D2283912}" srcOrd="6" destOrd="0" parTransId="{1CC20F6A-FF28-4F21-A225-5701D598C4CC}" sibTransId="{E8C978EA-8BB1-4060-A83B-824A91298019}"/>
    <dgm:cxn modelId="{D15CCB7B-723D-467F-A9F9-87FF28A67554}" srcId="{1EC7E76A-C950-47B0-84E6-4C35404196B7}" destId="{1A00BCCA-ECF4-4B78-AA4F-44946AEF552C}" srcOrd="3" destOrd="0" parTransId="{61E03CE1-CE00-43A8-ADBE-857B07F05BCF}" sibTransId="{5CA8CDEA-1E18-4629-B9FD-DFC6230F4346}"/>
    <dgm:cxn modelId="{EF47408A-EA99-4ED3-A1CE-80E649088F2F}" type="presOf" srcId="{6CBA7C93-1EB4-4C75-8CC7-E78B914C9188}" destId="{DA4D53DE-0190-4EBC-A268-42258D1E8C3B}" srcOrd="0" destOrd="1" presId="urn:microsoft.com/office/officeart/2005/8/layout/hList1"/>
    <dgm:cxn modelId="{B0E4DF8B-2A29-4D7D-8796-08A8905D9AA2}" srcId="{AE122B11-8DBB-45B6-940A-7D2E7363541A}" destId="{1B422BE4-420A-40E7-8673-255B111944CC}" srcOrd="2" destOrd="0" parTransId="{92C0D53B-8154-47E8-ABE7-C5A40B51B720}" sibTransId="{E32A3DE2-233B-4269-9572-808350CC7F4A}"/>
    <dgm:cxn modelId="{F3DB3892-D0F2-4386-8EEF-058030739BF6}" type="presOf" srcId="{196CBBEC-9E94-41C3-8A55-6CB305C2C2D6}" destId="{3CCC97DD-7030-4B0E-B93D-E449DFBF6ABC}" srcOrd="0" destOrd="1" presId="urn:microsoft.com/office/officeart/2005/8/layout/hList1"/>
    <dgm:cxn modelId="{3534AB99-1901-4AEF-B072-CBE6CC766299}" srcId="{AE122B11-8DBB-45B6-940A-7D2E7363541A}" destId="{D2E398D6-F6C1-470C-BCB5-FA91F84565D7}" srcOrd="3" destOrd="0" parTransId="{8BC3E870-FAD0-4494-8435-B7F2B1A33F6A}" sibTransId="{671B5222-4AFD-4DD5-83C2-9DB574593354}"/>
    <dgm:cxn modelId="{DEADE09C-B6BD-44B7-9634-B5E3D1067B36}" type="presOf" srcId="{4D2AC8F8-E0C1-4159-AA64-59819AD4F373}" destId="{A6310884-A210-4B3C-95FE-02216D124EE4}" srcOrd="0" destOrd="4" presId="urn:microsoft.com/office/officeart/2005/8/layout/hList1"/>
    <dgm:cxn modelId="{7CE898A2-25B6-428A-BAE2-77C252BC7601}" type="presOf" srcId="{ED234347-9B25-4F28-8222-2A37309C52EF}" destId="{DA4D53DE-0190-4EBC-A268-42258D1E8C3B}" srcOrd="0" destOrd="2" presId="urn:microsoft.com/office/officeart/2005/8/layout/hList1"/>
    <dgm:cxn modelId="{79BED6A6-450F-4482-864D-B0BC99E85559}" type="presOf" srcId="{0C8F09F7-A5B5-4E1A-B793-4476157B6027}" destId="{B9B3D804-DF3F-4ACF-B8CB-1846FDC87CE9}" srcOrd="0" destOrd="2" presId="urn:microsoft.com/office/officeart/2005/8/layout/hList1"/>
    <dgm:cxn modelId="{B2F06EA9-94F7-4769-AC87-FE0EF6B046D5}" srcId="{AA819659-303A-4D31-83C1-F444D1B86B0B}" destId="{1250F279-AAB7-41F4-ABC3-6DEFB8D9E2EE}" srcOrd="3" destOrd="0" parTransId="{7B8E4CF7-452F-454C-9E9D-E79A23A62042}" sibTransId="{6211FB27-BAE9-4F4D-9AD0-B341F24F434E}"/>
    <dgm:cxn modelId="{A8AAB2A9-D82C-49DD-8C11-63AA7687F7CD}" type="presOf" srcId="{9E826637-2F15-4C06-AD3E-EB32F52E7B2D}" destId="{3CCC97DD-7030-4B0E-B93D-E449DFBF6ABC}" srcOrd="0" destOrd="0" presId="urn:microsoft.com/office/officeart/2005/8/layout/hList1"/>
    <dgm:cxn modelId="{F80B00B8-88F2-430D-A996-075F31E6CE1A}" srcId="{1250F279-AAB7-41F4-ABC3-6DEFB8D9E2EE}" destId="{6CBA7C93-1EB4-4C75-8CC7-E78B914C9188}" srcOrd="1" destOrd="0" parTransId="{8919BE57-9902-4144-B0C7-C9AD2D679BD2}" sibTransId="{0E0A44A7-9641-416C-B22E-57DC2891734C}"/>
    <dgm:cxn modelId="{0E6112BA-26A3-4CD8-9F5B-13D7C9C21C83}" type="presOf" srcId="{11A51B7D-F2D0-4BFD-BCD7-FE1C790A2E5E}" destId="{A6310884-A210-4B3C-95FE-02216D124EE4}" srcOrd="0" destOrd="0" presId="urn:microsoft.com/office/officeart/2005/8/layout/hList1"/>
    <dgm:cxn modelId="{068F12BB-EC19-4623-8937-68BA2901D0CB}" type="presOf" srcId="{1EC7E76A-C950-47B0-84E6-4C35404196B7}" destId="{29DA2005-F6EE-46CD-B5A8-3EABC5A07596}" srcOrd="0" destOrd="0" presId="urn:microsoft.com/office/officeart/2005/8/layout/hList1"/>
    <dgm:cxn modelId="{CE0D81BB-33A3-4CA7-ACAC-877765617610}" srcId="{AA819659-303A-4D31-83C1-F444D1B86B0B}" destId="{1EC7E76A-C950-47B0-84E6-4C35404196B7}" srcOrd="2" destOrd="0" parTransId="{0922A28C-7D19-4814-A69A-3F6CE0A4CD4F}" sibTransId="{FC6E658F-F0A5-408D-B4BF-B8BC588F7D2B}"/>
    <dgm:cxn modelId="{07589DBC-ADC2-48DC-BE09-C3DDA95AAF69}" type="presOf" srcId="{D4F805D4-36E5-4219-97D8-86919F445C76}" destId="{B9B3D804-DF3F-4ACF-B8CB-1846FDC87CE9}" srcOrd="0" destOrd="1" presId="urn:microsoft.com/office/officeart/2005/8/layout/hList1"/>
    <dgm:cxn modelId="{64D796C6-3B64-4E6B-A988-96F6E9BE46AF}" type="presOf" srcId="{CAD50FDF-5B29-4D6D-8750-3280651B2D75}" destId="{B9B3D804-DF3F-4ACF-B8CB-1846FDC87CE9}" srcOrd="0" destOrd="0" presId="urn:microsoft.com/office/officeart/2005/8/layout/hList1"/>
    <dgm:cxn modelId="{F149FCC6-4B14-41E5-9DA4-751F30401413}" type="presOf" srcId="{BA2C367E-2074-4F2D-BDA5-DE121F26D4A8}" destId="{DA4D53DE-0190-4EBC-A268-42258D1E8C3B}" srcOrd="0" destOrd="0" presId="urn:microsoft.com/office/officeart/2005/8/layout/hList1"/>
    <dgm:cxn modelId="{23DA89CA-87BE-4ED2-9CD5-EB862BC9BF85}" srcId="{1EC7E76A-C950-47B0-84E6-4C35404196B7}" destId="{2292313A-9985-4ED2-8470-E8FB4478086E}" srcOrd="4" destOrd="0" parTransId="{F6E7A91B-3F2C-41D9-9848-F4995AC30B9A}" sibTransId="{00EA1552-A5E7-4311-A297-C2C59C7AD3C6}"/>
    <dgm:cxn modelId="{ACE0EECA-C5CB-4BC1-A997-48696B54393C}" type="presOf" srcId="{9CAD1C6C-5778-425C-9C44-767D54D65312}" destId="{A6310884-A210-4B3C-95FE-02216D124EE4}" srcOrd="0" destOrd="1" presId="urn:microsoft.com/office/officeart/2005/8/layout/hList1"/>
    <dgm:cxn modelId="{3714F3D1-588E-4B78-8794-6AE6C484F931}" srcId="{E4AB7BC5-A5B6-422F-A6D8-13201C564E67}" destId="{8175333D-5B5C-4A1C-B65A-C24D6A794072}" srcOrd="2" destOrd="0" parTransId="{4025289F-5328-4E7B-A7E4-05342C028A73}" sibTransId="{E59D961D-595F-4FFB-AF06-DB16FA6CD745}"/>
    <dgm:cxn modelId="{3D5B6CD4-53CE-4482-B3EC-A330409068D6}" type="presOf" srcId="{AE122B11-8DBB-45B6-940A-7D2E7363541A}" destId="{0F048D27-85F6-404D-8377-90D43559D51B}" srcOrd="0" destOrd="0" presId="urn:microsoft.com/office/officeart/2005/8/layout/hList1"/>
    <dgm:cxn modelId="{3157C4D7-4FFD-4DFF-B6CB-CBA350794937}" type="presOf" srcId="{3CDB5FEC-295C-48C9-BFBE-4299D1E0EEEE}" destId="{B9B3D804-DF3F-4ACF-B8CB-1846FDC87CE9}" srcOrd="0" destOrd="5" presId="urn:microsoft.com/office/officeart/2005/8/layout/hList1"/>
    <dgm:cxn modelId="{84D33CDD-3011-4764-95E1-13DEABCA5D01}" srcId="{1EC7E76A-C950-47B0-84E6-4C35404196B7}" destId="{D4F805D4-36E5-4219-97D8-86919F445C76}" srcOrd="1" destOrd="0" parTransId="{E9530A81-0F44-460C-A938-B2286C790EC1}" sibTransId="{72082CB1-5EC7-4FD1-8E33-61C5DB6D9F52}"/>
    <dgm:cxn modelId="{305755DE-8A10-47A6-810B-6E6737092D36}" type="presOf" srcId="{8175333D-5B5C-4A1C-B65A-C24D6A794072}" destId="{A6310884-A210-4B3C-95FE-02216D124EE4}" srcOrd="0" destOrd="2" presId="urn:microsoft.com/office/officeart/2005/8/layout/hList1"/>
    <dgm:cxn modelId="{04990BE0-D3CB-4A9F-9C20-6CC6E36AC7AD}" type="presOf" srcId="{005DC2D6-08F2-46CC-996D-2569D2283912}" destId="{A6310884-A210-4B3C-95FE-02216D124EE4}" srcOrd="0" destOrd="6" presId="urn:microsoft.com/office/officeart/2005/8/layout/hList1"/>
    <dgm:cxn modelId="{E4B4E8E8-CD3D-4B1E-A421-C2CE8B222805}" srcId="{E4AB7BC5-A5B6-422F-A6D8-13201C564E67}" destId="{4D2AC8F8-E0C1-4159-AA64-59819AD4F373}" srcOrd="4" destOrd="0" parTransId="{C6B3F9AE-2DEB-4A65-B910-A89CEBDC6327}" sibTransId="{C2A7D499-5430-4BE5-BDDF-411AF045C02A}"/>
    <dgm:cxn modelId="{D705C8F3-3658-4373-B12C-4FBD2AF63C5D}" srcId="{1250F279-AAB7-41F4-ABC3-6DEFB8D9E2EE}" destId="{BA2C367E-2074-4F2D-BDA5-DE121F26D4A8}" srcOrd="0" destOrd="0" parTransId="{9A8136A6-FB4E-484A-B60E-C27B832DBA30}" sibTransId="{56201760-F5A9-4D2A-ADE0-A97025EEC8DB}"/>
    <dgm:cxn modelId="{E77836ED-15C1-4621-82E6-AA217A5E72A2}" type="presParOf" srcId="{C8EDEC52-3709-49D7-ADE8-CB5AE5077559}" destId="{E2EED100-9522-4F5D-82AA-6BD406FE41CD}" srcOrd="0" destOrd="0" presId="urn:microsoft.com/office/officeart/2005/8/layout/hList1"/>
    <dgm:cxn modelId="{95493A0B-1F1D-464A-AF92-BA360761E636}" type="presParOf" srcId="{E2EED100-9522-4F5D-82AA-6BD406FE41CD}" destId="{C5B2797A-67D9-43F0-95C0-CE9ECEA4F280}" srcOrd="0" destOrd="0" presId="urn:microsoft.com/office/officeart/2005/8/layout/hList1"/>
    <dgm:cxn modelId="{8D888779-CB1E-47F0-83B4-1F20765051AE}" type="presParOf" srcId="{E2EED100-9522-4F5D-82AA-6BD406FE41CD}" destId="{A6310884-A210-4B3C-95FE-02216D124EE4}" srcOrd="1" destOrd="0" presId="urn:microsoft.com/office/officeart/2005/8/layout/hList1"/>
    <dgm:cxn modelId="{324CECD8-D40D-4FED-8F21-4F0EEEEA4D1E}" type="presParOf" srcId="{C8EDEC52-3709-49D7-ADE8-CB5AE5077559}" destId="{5DA69B4D-1F4A-4C59-9CBC-05584FFE21D5}" srcOrd="1" destOrd="0" presId="urn:microsoft.com/office/officeart/2005/8/layout/hList1"/>
    <dgm:cxn modelId="{BD1F6DAF-118C-45F1-9403-F917A83B5A72}" type="presParOf" srcId="{C8EDEC52-3709-49D7-ADE8-CB5AE5077559}" destId="{4FE2E10F-EDCA-4E3B-8EA2-FB91E622A5BB}" srcOrd="2" destOrd="0" presId="urn:microsoft.com/office/officeart/2005/8/layout/hList1"/>
    <dgm:cxn modelId="{E8927C7A-DCAB-4233-89DE-AD13888F69B7}" type="presParOf" srcId="{4FE2E10F-EDCA-4E3B-8EA2-FB91E622A5BB}" destId="{0F048D27-85F6-404D-8377-90D43559D51B}" srcOrd="0" destOrd="0" presId="urn:microsoft.com/office/officeart/2005/8/layout/hList1"/>
    <dgm:cxn modelId="{A35EBAAE-426B-4805-8163-CD92840503F0}" type="presParOf" srcId="{4FE2E10F-EDCA-4E3B-8EA2-FB91E622A5BB}" destId="{3CCC97DD-7030-4B0E-B93D-E449DFBF6ABC}" srcOrd="1" destOrd="0" presId="urn:microsoft.com/office/officeart/2005/8/layout/hList1"/>
    <dgm:cxn modelId="{1B29366A-890C-442C-A5D5-9193D10A0EE7}" type="presParOf" srcId="{C8EDEC52-3709-49D7-ADE8-CB5AE5077559}" destId="{717EB5BE-CF2D-47A5-BDC4-1C436D56803F}" srcOrd="3" destOrd="0" presId="urn:microsoft.com/office/officeart/2005/8/layout/hList1"/>
    <dgm:cxn modelId="{ECC0220C-51C7-4BF3-AAA0-16E884504512}" type="presParOf" srcId="{C8EDEC52-3709-49D7-ADE8-CB5AE5077559}" destId="{406DC41E-93BD-4791-A3D4-C4E6DF54947B}" srcOrd="4" destOrd="0" presId="urn:microsoft.com/office/officeart/2005/8/layout/hList1"/>
    <dgm:cxn modelId="{3D2E5FD7-31A6-4DE0-A2BC-A37FF3047C88}" type="presParOf" srcId="{406DC41E-93BD-4791-A3D4-C4E6DF54947B}" destId="{29DA2005-F6EE-46CD-B5A8-3EABC5A07596}" srcOrd="0" destOrd="0" presId="urn:microsoft.com/office/officeart/2005/8/layout/hList1"/>
    <dgm:cxn modelId="{AC5D7702-C877-453B-8112-7FE7BFF42869}" type="presParOf" srcId="{406DC41E-93BD-4791-A3D4-C4E6DF54947B}" destId="{B9B3D804-DF3F-4ACF-B8CB-1846FDC87CE9}" srcOrd="1" destOrd="0" presId="urn:microsoft.com/office/officeart/2005/8/layout/hList1"/>
    <dgm:cxn modelId="{2281C1B0-E077-4A78-A081-EB1898D95234}" type="presParOf" srcId="{C8EDEC52-3709-49D7-ADE8-CB5AE5077559}" destId="{E07266FF-80BC-4329-BB5A-6054262FC289}" srcOrd="5" destOrd="0" presId="urn:microsoft.com/office/officeart/2005/8/layout/hList1"/>
    <dgm:cxn modelId="{3D0B15F7-7120-492F-9DF5-517DEBF49F97}" type="presParOf" srcId="{C8EDEC52-3709-49D7-ADE8-CB5AE5077559}" destId="{F10DE596-D2DC-4B95-940B-369BFAF445E6}" srcOrd="6" destOrd="0" presId="urn:microsoft.com/office/officeart/2005/8/layout/hList1"/>
    <dgm:cxn modelId="{643FDBEA-0972-4987-88BD-B1F0B3E32877}" type="presParOf" srcId="{F10DE596-D2DC-4B95-940B-369BFAF445E6}" destId="{01AFE937-D00F-46DD-9ED0-5961BADF16BE}" srcOrd="0" destOrd="0" presId="urn:microsoft.com/office/officeart/2005/8/layout/hList1"/>
    <dgm:cxn modelId="{05E4E420-47E3-43B9-B201-FD009EDA9B4E}" type="presParOf" srcId="{F10DE596-D2DC-4B95-940B-369BFAF445E6}" destId="{DA4D53DE-0190-4EBC-A268-42258D1E8C3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3B50A1-7A77-46B0-9A05-EC5948749948}"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75130494-EDEE-4109-BD1F-5E1532B350F8}">
      <dgm:prSet/>
      <dgm:spPr/>
      <dgm:t>
        <a:bodyPr/>
        <a:lstStyle/>
        <a:p>
          <a:pPr>
            <a:lnSpc>
              <a:spcPct val="100000"/>
            </a:lnSpc>
          </a:pPr>
          <a:r>
            <a:rPr lang="en-US"/>
            <a:t>Nutrition</a:t>
          </a:r>
        </a:p>
      </dgm:t>
    </dgm:pt>
    <dgm:pt modelId="{9D337266-83D3-4B74-8004-A6EEB3017991}" type="parTrans" cxnId="{4AABD7FB-D67F-4751-96AC-8885A5FE146F}">
      <dgm:prSet/>
      <dgm:spPr/>
      <dgm:t>
        <a:bodyPr/>
        <a:lstStyle/>
        <a:p>
          <a:endParaRPr lang="en-US"/>
        </a:p>
      </dgm:t>
    </dgm:pt>
    <dgm:pt modelId="{DAE6950C-AEB9-41AF-A025-93E77F204C0E}" type="sibTrans" cxnId="{4AABD7FB-D67F-4751-96AC-8885A5FE146F}">
      <dgm:prSet/>
      <dgm:spPr/>
      <dgm:t>
        <a:bodyPr/>
        <a:lstStyle/>
        <a:p>
          <a:pPr>
            <a:lnSpc>
              <a:spcPct val="100000"/>
            </a:lnSpc>
          </a:pPr>
          <a:endParaRPr lang="en-US"/>
        </a:p>
      </dgm:t>
    </dgm:pt>
    <dgm:pt modelId="{C19CF131-F28E-40EF-B773-67CCD57DCCF2}">
      <dgm:prSet/>
      <dgm:spPr/>
      <dgm:t>
        <a:bodyPr/>
        <a:lstStyle/>
        <a:p>
          <a:pPr>
            <a:lnSpc>
              <a:spcPct val="100000"/>
            </a:lnSpc>
          </a:pPr>
          <a:r>
            <a:rPr lang="en-US"/>
            <a:t>Physical activity</a:t>
          </a:r>
        </a:p>
      </dgm:t>
    </dgm:pt>
    <dgm:pt modelId="{CF5BEED4-49C8-4006-B860-37F8FD1D1B44}" type="parTrans" cxnId="{5B0C9712-9B7D-42C4-B1FA-39DF22F0D6A5}">
      <dgm:prSet/>
      <dgm:spPr/>
      <dgm:t>
        <a:bodyPr/>
        <a:lstStyle/>
        <a:p>
          <a:endParaRPr lang="en-US"/>
        </a:p>
      </dgm:t>
    </dgm:pt>
    <dgm:pt modelId="{45295310-0872-486F-B762-5FEF43741DBF}" type="sibTrans" cxnId="{5B0C9712-9B7D-42C4-B1FA-39DF22F0D6A5}">
      <dgm:prSet/>
      <dgm:spPr/>
      <dgm:t>
        <a:bodyPr/>
        <a:lstStyle/>
        <a:p>
          <a:pPr>
            <a:lnSpc>
              <a:spcPct val="100000"/>
            </a:lnSpc>
          </a:pPr>
          <a:endParaRPr lang="en-US"/>
        </a:p>
      </dgm:t>
    </dgm:pt>
    <dgm:pt modelId="{5349ED2D-B5AC-4265-9C94-0B66CFA0DE58}">
      <dgm:prSet/>
      <dgm:spPr/>
      <dgm:t>
        <a:bodyPr/>
        <a:lstStyle/>
        <a:p>
          <a:pPr>
            <a:lnSpc>
              <a:spcPct val="100000"/>
            </a:lnSpc>
          </a:pPr>
          <a:r>
            <a:rPr lang="en-US"/>
            <a:t>Stress management</a:t>
          </a:r>
        </a:p>
      </dgm:t>
    </dgm:pt>
    <dgm:pt modelId="{DD301975-A733-4986-A163-8D121496D0C0}" type="parTrans" cxnId="{2AB5B00E-578A-44A4-ABE0-6B2EE7E4CF5E}">
      <dgm:prSet/>
      <dgm:spPr/>
      <dgm:t>
        <a:bodyPr/>
        <a:lstStyle/>
        <a:p>
          <a:endParaRPr lang="en-US"/>
        </a:p>
      </dgm:t>
    </dgm:pt>
    <dgm:pt modelId="{AC5A597C-674B-44CA-B5DC-FC95BD314BC7}" type="sibTrans" cxnId="{2AB5B00E-578A-44A4-ABE0-6B2EE7E4CF5E}">
      <dgm:prSet/>
      <dgm:spPr/>
      <dgm:t>
        <a:bodyPr/>
        <a:lstStyle/>
        <a:p>
          <a:pPr>
            <a:lnSpc>
              <a:spcPct val="100000"/>
            </a:lnSpc>
          </a:pPr>
          <a:endParaRPr lang="en-US"/>
        </a:p>
      </dgm:t>
    </dgm:pt>
    <dgm:pt modelId="{B97E2749-FDD2-4833-BB5E-8DDBB11F6990}">
      <dgm:prSet/>
      <dgm:spPr/>
      <dgm:t>
        <a:bodyPr/>
        <a:lstStyle/>
        <a:p>
          <a:pPr>
            <a:lnSpc>
              <a:spcPct val="100000"/>
            </a:lnSpc>
          </a:pPr>
          <a:r>
            <a:rPr lang="en-US"/>
            <a:t>Restorative sleep</a:t>
          </a:r>
        </a:p>
      </dgm:t>
    </dgm:pt>
    <dgm:pt modelId="{24BD23E4-D751-4CF8-8FE4-01617B6838B9}" type="parTrans" cxnId="{6CBF22C9-D285-4E8C-AEDC-28061A4D03C6}">
      <dgm:prSet/>
      <dgm:spPr/>
      <dgm:t>
        <a:bodyPr/>
        <a:lstStyle/>
        <a:p>
          <a:endParaRPr lang="en-US"/>
        </a:p>
      </dgm:t>
    </dgm:pt>
    <dgm:pt modelId="{C5C249CC-63A3-466B-A121-15277505B0C6}" type="sibTrans" cxnId="{6CBF22C9-D285-4E8C-AEDC-28061A4D03C6}">
      <dgm:prSet/>
      <dgm:spPr/>
      <dgm:t>
        <a:bodyPr/>
        <a:lstStyle/>
        <a:p>
          <a:pPr>
            <a:lnSpc>
              <a:spcPct val="100000"/>
            </a:lnSpc>
          </a:pPr>
          <a:endParaRPr lang="en-US"/>
        </a:p>
      </dgm:t>
    </dgm:pt>
    <dgm:pt modelId="{CE41DECF-43C6-41E5-BA6B-749D23F602AB}">
      <dgm:prSet/>
      <dgm:spPr/>
      <dgm:t>
        <a:bodyPr/>
        <a:lstStyle/>
        <a:p>
          <a:pPr>
            <a:lnSpc>
              <a:spcPct val="100000"/>
            </a:lnSpc>
          </a:pPr>
          <a:r>
            <a:rPr lang="en-US"/>
            <a:t>Social connection</a:t>
          </a:r>
        </a:p>
      </dgm:t>
    </dgm:pt>
    <dgm:pt modelId="{AC146188-662C-4028-8DD1-48F9C30CB509}" type="parTrans" cxnId="{7BAD66EA-E7EA-4E30-9324-D06B45B38D6C}">
      <dgm:prSet/>
      <dgm:spPr/>
      <dgm:t>
        <a:bodyPr/>
        <a:lstStyle/>
        <a:p>
          <a:endParaRPr lang="en-US"/>
        </a:p>
      </dgm:t>
    </dgm:pt>
    <dgm:pt modelId="{6561B11A-015D-4300-AF17-088550C6680D}" type="sibTrans" cxnId="{7BAD66EA-E7EA-4E30-9324-D06B45B38D6C}">
      <dgm:prSet/>
      <dgm:spPr/>
      <dgm:t>
        <a:bodyPr/>
        <a:lstStyle/>
        <a:p>
          <a:pPr>
            <a:lnSpc>
              <a:spcPct val="100000"/>
            </a:lnSpc>
          </a:pPr>
          <a:endParaRPr lang="en-US"/>
        </a:p>
      </dgm:t>
    </dgm:pt>
    <dgm:pt modelId="{E332B3F5-739E-4121-A12D-C62FD353538F}">
      <dgm:prSet/>
      <dgm:spPr/>
      <dgm:t>
        <a:bodyPr/>
        <a:lstStyle/>
        <a:p>
          <a:pPr>
            <a:lnSpc>
              <a:spcPct val="100000"/>
            </a:lnSpc>
          </a:pPr>
          <a:r>
            <a:rPr lang="en-US"/>
            <a:t>Avoidance of harmful substances</a:t>
          </a:r>
        </a:p>
      </dgm:t>
    </dgm:pt>
    <dgm:pt modelId="{959FF0B2-928D-4154-888B-FA58EA719687}" type="parTrans" cxnId="{937DDA27-1BCF-4780-AE8E-22883C33F138}">
      <dgm:prSet/>
      <dgm:spPr/>
      <dgm:t>
        <a:bodyPr/>
        <a:lstStyle/>
        <a:p>
          <a:endParaRPr lang="en-US"/>
        </a:p>
      </dgm:t>
    </dgm:pt>
    <dgm:pt modelId="{4F12ABB9-C9D7-450A-A539-BF532B268A7A}" type="sibTrans" cxnId="{937DDA27-1BCF-4780-AE8E-22883C33F138}">
      <dgm:prSet/>
      <dgm:spPr/>
      <dgm:t>
        <a:bodyPr/>
        <a:lstStyle/>
        <a:p>
          <a:endParaRPr lang="en-US"/>
        </a:p>
      </dgm:t>
    </dgm:pt>
    <dgm:pt modelId="{5FE7DEFF-85D9-4494-AC69-AC616F1B465D}" type="pres">
      <dgm:prSet presAssocID="{043B50A1-7A77-46B0-9A05-EC5948749948}" presName="root" presStyleCnt="0">
        <dgm:presLayoutVars>
          <dgm:dir/>
          <dgm:resizeHandles val="exact"/>
        </dgm:presLayoutVars>
      </dgm:prSet>
      <dgm:spPr/>
    </dgm:pt>
    <dgm:pt modelId="{9CA18924-B7DA-4B40-8B1C-FA19F6F7614F}" type="pres">
      <dgm:prSet presAssocID="{043B50A1-7A77-46B0-9A05-EC5948749948}" presName="container" presStyleCnt="0">
        <dgm:presLayoutVars>
          <dgm:dir/>
          <dgm:resizeHandles val="exact"/>
        </dgm:presLayoutVars>
      </dgm:prSet>
      <dgm:spPr/>
    </dgm:pt>
    <dgm:pt modelId="{5ACD680F-CEA4-48A0-A45B-7EF6BC4D46CA}" type="pres">
      <dgm:prSet presAssocID="{75130494-EDEE-4109-BD1F-5E1532B350F8}" presName="compNode" presStyleCnt="0"/>
      <dgm:spPr/>
    </dgm:pt>
    <dgm:pt modelId="{AFF83A72-E685-45EF-8400-F686B90A2798}" type="pres">
      <dgm:prSet presAssocID="{75130494-EDEE-4109-BD1F-5E1532B350F8}" presName="iconBgRect" presStyleLbl="bgShp" presStyleIdx="0" presStyleCnt="6"/>
      <dgm:spPr/>
    </dgm:pt>
    <dgm:pt modelId="{51028658-07BC-4C26-9EFF-72982E1B85FF}" type="pres">
      <dgm:prSet presAssocID="{75130494-EDEE-4109-BD1F-5E1532B350F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ruit Bowl"/>
        </a:ext>
      </dgm:extLst>
    </dgm:pt>
    <dgm:pt modelId="{83C7E5DE-D6F6-448C-9A5D-F95ED7435DF4}" type="pres">
      <dgm:prSet presAssocID="{75130494-EDEE-4109-BD1F-5E1532B350F8}" presName="spaceRect" presStyleCnt="0"/>
      <dgm:spPr/>
    </dgm:pt>
    <dgm:pt modelId="{0B196D9A-4632-49DC-A893-5A0D3780075D}" type="pres">
      <dgm:prSet presAssocID="{75130494-EDEE-4109-BD1F-5E1532B350F8}" presName="textRect" presStyleLbl="revTx" presStyleIdx="0" presStyleCnt="6">
        <dgm:presLayoutVars>
          <dgm:chMax val="1"/>
          <dgm:chPref val="1"/>
        </dgm:presLayoutVars>
      </dgm:prSet>
      <dgm:spPr/>
    </dgm:pt>
    <dgm:pt modelId="{E4C78D42-37C2-463E-8C65-46E4EE7BC1AA}" type="pres">
      <dgm:prSet presAssocID="{DAE6950C-AEB9-41AF-A025-93E77F204C0E}" presName="sibTrans" presStyleLbl="sibTrans2D1" presStyleIdx="0" presStyleCnt="0"/>
      <dgm:spPr/>
    </dgm:pt>
    <dgm:pt modelId="{A69584FD-A13F-424D-AD44-27BC1AE5B271}" type="pres">
      <dgm:prSet presAssocID="{C19CF131-F28E-40EF-B773-67CCD57DCCF2}" presName="compNode" presStyleCnt="0"/>
      <dgm:spPr/>
    </dgm:pt>
    <dgm:pt modelId="{2FEDBE65-F8B1-4C98-B740-30CF4494A31F}" type="pres">
      <dgm:prSet presAssocID="{C19CF131-F28E-40EF-B773-67CCD57DCCF2}" presName="iconBgRect" presStyleLbl="bgShp" presStyleIdx="1" presStyleCnt="6"/>
      <dgm:spPr/>
    </dgm:pt>
    <dgm:pt modelId="{546BC486-5E6E-41F6-80FB-824FD31F9555}" type="pres">
      <dgm:prSet presAssocID="{C19CF131-F28E-40EF-B773-67CCD57DCCF2}"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un"/>
        </a:ext>
      </dgm:extLst>
    </dgm:pt>
    <dgm:pt modelId="{27058B23-B7C5-43DE-BE67-E9562CD78382}" type="pres">
      <dgm:prSet presAssocID="{C19CF131-F28E-40EF-B773-67CCD57DCCF2}" presName="spaceRect" presStyleCnt="0"/>
      <dgm:spPr/>
    </dgm:pt>
    <dgm:pt modelId="{359D9F1E-8D98-4524-87A5-5060060D75C5}" type="pres">
      <dgm:prSet presAssocID="{C19CF131-F28E-40EF-B773-67CCD57DCCF2}" presName="textRect" presStyleLbl="revTx" presStyleIdx="1" presStyleCnt="6">
        <dgm:presLayoutVars>
          <dgm:chMax val="1"/>
          <dgm:chPref val="1"/>
        </dgm:presLayoutVars>
      </dgm:prSet>
      <dgm:spPr/>
    </dgm:pt>
    <dgm:pt modelId="{CA6D08DC-3D23-4D09-A80B-AAA34C87FA11}" type="pres">
      <dgm:prSet presAssocID="{45295310-0872-486F-B762-5FEF43741DBF}" presName="sibTrans" presStyleLbl="sibTrans2D1" presStyleIdx="0" presStyleCnt="0"/>
      <dgm:spPr/>
    </dgm:pt>
    <dgm:pt modelId="{1B209AF7-39FC-4DE0-BEEC-1E2A887C4977}" type="pres">
      <dgm:prSet presAssocID="{5349ED2D-B5AC-4265-9C94-0B66CFA0DE58}" presName="compNode" presStyleCnt="0"/>
      <dgm:spPr/>
    </dgm:pt>
    <dgm:pt modelId="{AA76B6B6-7A72-49D6-BEC2-05C2A5890BE9}" type="pres">
      <dgm:prSet presAssocID="{5349ED2D-B5AC-4265-9C94-0B66CFA0DE58}" presName="iconBgRect" presStyleLbl="bgShp" presStyleIdx="2" presStyleCnt="6"/>
      <dgm:spPr/>
    </dgm:pt>
    <dgm:pt modelId="{E320DAD5-3600-4677-BE4D-BBAD2F71DF92}" type="pres">
      <dgm:prSet presAssocID="{5349ED2D-B5AC-4265-9C94-0B66CFA0DE5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ain in head"/>
        </a:ext>
      </dgm:extLst>
    </dgm:pt>
    <dgm:pt modelId="{A9FD91A6-3C7E-405D-B50D-E9BA0301106D}" type="pres">
      <dgm:prSet presAssocID="{5349ED2D-B5AC-4265-9C94-0B66CFA0DE58}" presName="spaceRect" presStyleCnt="0"/>
      <dgm:spPr/>
    </dgm:pt>
    <dgm:pt modelId="{907469D1-3E90-4307-BFAD-F5B7E505D506}" type="pres">
      <dgm:prSet presAssocID="{5349ED2D-B5AC-4265-9C94-0B66CFA0DE58}" presName="textRect" presStyleLbl="revTx" presStyleIdx="2" presStyleCnt="6">
        <dgm:presLayoutVars>
          <dgm:chMax val="1"/>
          <dgm:chPref val="1"/>
        </dgm:presLayoutVars>
      </dgm:prSet>
      <dgm:spPr/>
    </dgm:pt>
    <dgm:pt modelId="{DF32814D-DF8E-434F-9EB0-E813A14F59E1}" type="pres">
      <dgm:prSet presAssocID="{AC5A597C-674B-44CA-B5DC-FC95BD314BC7}" presName="sibTrans" presStyleLbl="sibTrans2D1" presStyleIdx="0" presStyleCnt="0"/>
      <dgm:spPr/>
    </dgm:pt>
    <dgm:pt modelId="{F755AE93-5010-44BE-A4E1-61591784B351}" type="pres">
      <dgm:prSet presAssocID="{B97E2749-FDD2-4833-BB5E-8DDBB11F6990}" presName="compNode" presStyleCnt="0"/>
      <dgm:spPr/>
    </dgm:pt>
    <dgm:pt modelId="{8CEC5897-9385-49E6-A8A7-EF8588B42362}" type="pres">
      <dgm:prSet presAssocID="{B97E2749-FDD2-4833-BB5E-8DDBB11F6990}" presName="iconBgRect" presStyleLbl="bgShp" presStyleIdx="3" presStyleCnt="6"/>
      <dgm:spPr/>
    </dgm:pt>
    <dgm:pt modelId="{FDA4517E-C927-46C0-9847-601B1044302E}" type="pres">
      <dgm:prSet presAssocID="{B97E2749-FDD2-4833-BB5E-8DDBB11F6990}"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leep"/>
        </a:ext>
      </dgm:extLst>
    </dgm:pt>
    <dgm:pt modelId="{9858E28D-06D3-4128-A79F-FFC2A3214AF7}" type="pres">
      <dgm:prSet presAssocID="{B97E2749-FDD2-4833-BB5E-8DDBB11F6990}" presName="spaceRect" presStyleCnt="0"/>
      <dgm:spPr/>
    </dgm:pt>
    <dgm:pt modelId="{87AB940E-5F38-4809-8061-6422C0EDDC66}" type="pres">
      <dgm:prSet presAssocID="{B97E2749-FDD2-4833-BB5E-8DDBB11F6990}" presName="textRect" presStyleLbl="revTx" presStyleIdx="3" presStyleCnt="6">
        <dgm:presLayoutVars>
          <dgm:chMax val="1"/>
          <dgm:chPref val="1"/>
        </dgm:presLayoutVars>
      </dgm:prSet>
      <dgm:spPr/>
    </dgm:pt>
    <dgm:pt modelId="{9EDD3B00-507B-4FED-A8DB-B1A82E888DE7}" type="pres">
      <dgm:prSet presAssocID="{C5C249CC-63A3-466B-A121-15277505B0C6}" presName="sibTrans" presStyleLbl="sibTrans2D1" presStyleIdx="0" presStyleCnt="0"/>
      <dgm:spPr/>
    </dgm:pt>
    <dgm:pt modelId="{8C00ACFE-925B-469F-8958-63226743FEC3}" type="pres">
      <dgm:prSet presAssocID="{CE41DECF-43C6-41E5-BA6B-749D23F602AB}" presName="compNode" presStyleCnt="0"/>
      <dgm:spPr/>
    </dgm:pt>
    <dgm:pt modelId="{89A32D43-FB93-4979-B476-6D49687994E4}" type="pres">
      <dgm:prSet presAssocID="{CE41DECF-43C6-41E5-BA6B-749D23F602AB}" presName="iconBgRect" presStyleLbl="bgShp" presStyleIdx="4" presStyleCnt="6"/>
      <dgm:spPr/>
    </dgm:pt>
    <dgm:pt modelId="{84A684C3-83F8-4641-84D5-9EDFAC29B1CA}" type="pres">
      <dgm:prSet presAssocID="{CE41DECF-43C6-41E5-BA6B-749D23F602AB}"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Social Network"/>
        </a:ext>
      </dgm:extLst>
    </dgm:pt>
    <dgm:pt modelId="{5F3FF3B8-A3C3-472B-AFDF-58549D4B3C8E}" type="pres">
      <dgm:prSet presAssocID="{CE41DECF-43C6-41E5-BA6B-749D23F602AB}" presName="spaceRect" presStyleCnt="0"/>
      <dgm:spPr/>
    </dgm:pt>
    <dgm:pt modelId="{3905911D-6FC6-4ECF-8EC5-A9FD0BAE81F1}" type="pres">
      <dgm:prSet presAssocID="{CE41DECF-43C6-41E5-BA6B-749D23F602AB}" presName="textRect" presStyleLbl="revTx" presStyleIdx="4" presStyleCnt="6">
        <dgm:presLayoutVars>
          <dgm:chMax val="1"/>
          <dgm:chPref val="1"/>
        </dgm:presLayoutVars>
      </dgm:prSet>
      <dgm:spPr/>
    </dgm:pt>
    <dgm:pt modelId="{B685D600-4770-46D9-A833-4C1FD104218A}" type="pres">
      <dgm:prSet presAssocID="{6561B11A-015D-4300-AF17-088550C6680D}" presName="sibTrans" presStyleLbl="sibTrans2D1" presStyleIdx="0" presStyleCnt="0"/>
      <dgm:spPr/>
    </dgm:pt>
    <dgm:pt modelId="{681AC26F-B1AF-4B58-9954-CE8F8FF1B6EE}" type="pres">
      <dgm:prSet presAssocID="{E332B3F5-739E-4121-A12D-C62FD353538F}" presName="compNode" presStyleCnt="0"/>
      <dgm:spPr/>
    </dgm:pt>
    <dgm:pt modelId="{664439ED-47D0-4D57-8D34-48344B9888B4}" type="pres">
      <dgm:prSet presAssocID="{E332B3F5-739E-4121-A12D-C62FD353538F}" presName="iconBgRect" presStyleLbl="bgShp" presStyleIdx="5" presStyleCnt="6"/>
      <dgm:spPr/>
    </dgm:pt>
    <dgm:pt modelId="{37C90094-D748-4615-90FA-F601B24909CE}" type="pres">
      <dgm:prSet presAssocID="{E332B3F5-739E-4121-A12D-C62FD353538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Radioactive"/>
        </a:ext>
      </dgm:extLst>
    </dgm:pt>
    <dgm:pt modelId="{99B10CD4-1973-46F5-AFBF-F47320050017}" type="pres">
      <dgm:prSet presAssocID="{E332B3F5-739E-4121-A12D-C62FD353538F}" presName="spaceRect" presStyleCnt="0"/>
      <dgm:spPr/>
    </dgm:pt>
    <dgm:pt modelId="{5274D52D-0273-45B5-8920-A0EC1CF19C72}" type="pres">
      <dgm:prSet presAssocID="{E332B3F5-739E-4121-A12D-C62FD353538F}" presName="textRect" presStyleLbl="revTx" presStyleIdx="5" presStyleCnt="6">
        <dgm:presLayoutVars>
          <dgm:chMax val="1"/>
          <dgm:chPref val="1"/>
        </dgm:presLayoutVars>
      </dgm:prSet>
      <dgm:spPr/>
    </dgm:pt>
  </dgm:ptLst>
  <dgm:cxnLst>
    <dgm:cxn modelId="{04E0920C-0CA8-427D-B874-9168A4FB2CF8}" type="presOf" srcId="{DAE6950C-AEB9-41AF-A025-93E77F204C0E}" destId="{E4C78D42-37C2-463E-8C65-46E4EE7BC1AA}" srcOrd="0" destOrd="0" presId="urn:microsoft.com/office/officeart/2018/2/layout/IconCircleList"/>
    <dgm:cxn modelId="{2AB5B00E-578A-44A4-ABE0-6B2EE7E4CF5E}" srcId="{043B50A1-7A77-46B0-9A05-EC5948749948}" destId="{5349ED2D-B5AC-4265-9C94-0B66CFA0DE58}" srcOrd="2" destOrd="0" parTransId="{DD301975-A733-4986-A163-8D121496D0C0}" sibTransId="{AC5A597C-674B-44CA-B5DC-FC95BD314BC7}"/>
    <dgm:cxn modelId="{5B0C9712-9B7D-42C4-B1FA-39DF22F0D6A5}" srcId="{043B50A1-7A77-46B0-9A05-EC5948749948}" destId="{C19CF131-F28E-40EF-B773-67CCD57DCCF2}" srcOrd="1" destOrd="0" parTransId="{CF5BEED4-49C8-4006-B860-37F8FD1D1B44}" sibTransId="{45295310-0872-486F-B762-5FEF43741DBF}"/>
    <dgm:cxn modelId="{D5ACA513-96F9-4668-8E20-3402E4BC0ACC}" type="presOf" srcId="{B97E2749-FDD2-4833-BB5E-8DDBB11F6990}" destId="{87AB940E-5F38-4809-8061-6422C0EDDC66}" srcOrd="0" destOrd="0" presId="urn:microsoft.com/office/officeart/2018/2/layout/IconCircleList"/>
    <dgm:cxn modelId="{76CEE11A-A17E-447E-927C-91545CE32A28}" type="presOf" srcId="{5349ED2D-B5AC-4265-9C94-0B66CFA0DE58}" destId="{907469D1-3E90-4307-BFAD-F5B7E505D506}" srcOrd="0" destOrd="0" presId="urn:microsoft.com/office/officeart/2018/2/layout/IconCircleList"/>
    <dgm:cxn modelId="{0216C625-5AE3-4B39-BBCA-E5ED1B97C2D5}" type="presOf" srcId="{043B50A1-7A77-46B0-9A05-EC5948749948}" destId="{5FE7DEFF-85D9-4494-AC69-AC616F1B465D}" srcOrd="0" destOrd="0" presId="urn:microsoft.com/office/officeart/2018/2/layout/IconCircleList"/>
    <dgm:cxn modelId="{937DDA27-1BCF-4780-AE8E-22883C33F138}" srcId="{043B50A1-7A77-46B0-9A05-EC5948749948}" destId="{E332B3F5-739E-4121-A12D-C62FD353538F}" srcOrd="5" destOrd="0" parTransId="{959FF0B2-928D-4154-888B-FA58EA719687}" sibTransId="{4F12ABB9-C9D7-450A-A539-BF532B268A7A}"/>
    <dgm:cxn modelId="{1F5DB547-757F-4EAC-B6D0-C8D77AEF56BC}" type="presOf" srcId="{C19CF131-F28E-40EF-B773-67CCD57DCCF2}" destId="{359D9F1E-8D98-4524-87A5-5060060D75C5}" srcOrd="0" destOrd="0" presId="urn:microsoft.com/office/officeart/2018/2/layout/IconCircleList"/>
    <dgm:cxn modelId="{4D2B3C57-AF86-401F-A14A-7E7DC14A398D}" type="presOf" srcId="{AC5A597C-674B-44CA-B5DC-FC95BD314BC7}" destId="{DF32814D-DF8E-434F-9EB0-E813A14F59E1}" srcOrd="0" destOrd="0" presId="urn:microsoft.com/office/officeart/2018/2/layout/IconCircleList"/>
    <dgm:cxn modelId="{8EAF11A1-DD30-49BA-A2C4-083FD66D4856}" type="presOf" srcId="{E332B3F5-739E-4121-A12D-C62FD353538F}" destId="{5274D52D-0273-45B5-8920-A0EC1CF19C72}" srcOrd="0" destOrd="0" presId="urn:microsoft.com/office/officeart/2018/2/layout/IconCircleList"/>
    <dgm:cxn modelId="{4DF1CCA5-CDF0-47F4-B969-4F3DD0C90B23}" type="presOf" srcId="{45295310-0872-486F-B762-5FEF43741DBF}" destId="{CA6D08DC-3D23-4D09-A80B-AAA34C87FA11}" srcOrd="0" destOrd="0" presId="urn:microsoft.com/office/officeart/2018/2/layout/IconCircleList"/>
    <dgm:cxn modelId="{BA38FFB2-B6BF-4901-9AA8-65862EBEE8BC}" type="presOf" srcId="{75130494-EDEE-4109-BD1F-5E1532B350F8}" destId="{0B196D9A-4632-49DC-A893-5A0D3780075D}" srcOrd="0" destOrd="0" presId="urn:microsoft.com/office/officeart/2018/2/layout/IconCircleList"/>
    <dgm:cxn modelId="{6CBF22C9-D285-4E8C-AEDC-28061A4D03C6}" srcId="{043B50A1-7A77-46B0-9A05-EC5948749948}" destId="{B97E2749-FDD2-4833-BB5E-8DDBB11F6990}" srcOrd="3" destOrd="0" parTransId="{24BD23E4-D751-4CF8-8FE4-01617B6838B9}" sibTransId="{C5C249CC-63A3-466B-A121-15277505B0C6}"/>
    <dgm:cxn modelId="{2FB187D0-4366-4A58-9BF5-35E745ED9719}" type="presOf" srcId="{CE41DECF-43C6-41E5-BA6B-749D23F602AB}" destId="{3905911D-6FC6-4ECF-8EC5-A9FD0BAE81F1}" srcOrd="0" destOrd="0" presId="urn:microsoft.com/office/officeart/2018/2/layout/IconCircleList"/>
    <dgm:cxn modelId="{A7ACA0DF-9075-4BFF-99C9-D2CC75D04013}" type="presOf" srcId="{C5C249CC-63A3-466B-A121-15277505B0C6}" destId="{9EDD3B00-507B-4FED-A8DB-B1A82E888DE7}" srcOrd="0" destOrd="0" presId="urn:microsoft.com/office/officeart/2018/2/layout/IconCircleList"/>
    <dgm:cxn modelId="{7BAD66EA-E7EA-4E30-9324-D06B45B38D6C}" srcId="{043B50A1-7A77-46B0-9A05-EC5948749948}" destId="{CE41DECF-43C6-41E5-BA6B-749D23F602AB}" srcOrd="4" destOrd="0" parTransId="{AC146188-662C-4028-8DD1-48F9C30CB509}" sibTransId="{6561B11A-015D-4300-AF17-088550C6680D}"/>
    <dgm:cxn modelId="{4AABD7FB-D67F-4751-96AC-8885A5FE146F}" srcId="{043B50A1-7A77-46B0-9A05-EC5948749948}" destId="{75130494-EDEE-4109-BD1F-5E1532B350F8}" srcOrd="0" destOrd="0" parTransId="{9D337266-83D3-4B74-8004-A6EEB3017991}" sibTransId="{DAE6950C-AEB9-41AF-A025-93E77F204C0E}"/>
    <dgm:cxn modelId="{E6ABC9FD-D2A9-4EEA-867F-CE6A59CD4656}" type="presOf" srcId="{6561B11A-015D-4300-AF17-088550C6680D}" destId="{B685D600-4770-46D9-A833-4C1FD104218A}" srcOrd="0" destOrd="0" presId="urn:microsoft.com/office/officeart/2018/2/layout/IconCircleList"/>
    <dgm:cxn modelId="{B9C324A6-E747-4528-818D-8C965338AD90}" type="presParOf" srcId="{5FE7DEFF-85D9-4494-AC69-AC616F1B465D}" destId="{9CA18924-B7DA-4B40-8B1C-FA19F6F7614F}" srcOrd="0" destOrd="0" presId="urn:microsoft.com/office/officeart/2018/2/layout/IconCircleList"/>
    <dgm:cxn modelId="{A2C192FE-23B0-4B7C-B7B9-B2B50D58A3C2}" type="presParOf" srcId="{9CA18924-B7DA-4B40-8B1C-FA19F6F7614F}" destId="{5ACD680F-CEA4-48A0-A45B-7EF6BC4D46CA}" srcOrd="0" destOrd="0" presId="urn:microsoft.com/office/officeart/2018/2/layout/IconCircleList"/>
    <dgm:cxn modelId="{77491945-090C-41F7-A76A-AF3BE0420629}" type="presParOf" srcId="{5ACD680F-CEA4-48A0-A45B-7EF6BC4D46CA}" destId="{AFF83A72-E685-45EF-8400-F686B90A2798}" srcOrd="0" destOrd="0" presId="urn:microsoft.com/office/officeart/2018/2/layout/IconCircleList"/>
    <dgm:cxn modelId="{A403D52A-856B-4FE6-AB3C-473DD24CF527}" type="presParOf" srcId="{5ACD680F-CEA4-48A0-A45B-7EF6BC4D46CA}" destId="{51028658-07BC-4C26-9EFF-72982E1B85FF}" srcOrd="1" destOrd="0" presId="urn:microsoft.com/office/officeart/2018/2/layout/IconCircleList"/>
    <dgm:cxn modelId="{639B3FEC-B8EC-4D86-9B54-8067652239F3}" type="presParOf" srcId="{5ACD680F-CEA4-48A0-A45B-7EF6BC4D46CA}" destId="{83C7E5DE-D6F6-448C-9A5D-F95ED7435DF4}" srcOrd="2" destOrd="0" presId="urn:microsoft.com/office/officeart/2018/2/layout/IconCircleList"/>
    <dgm:cxn modelId="{441D9E41-85F8-41AF-B538-EA42136375F5}" type="presParOf" srcId="{5ACD680F-CEA4-48A0-A45B-7EF6BC4D46CA}" destId="{0B196D9A-4632-49DC-A893-5A0D3780075D}" srcOrd="3" destOrd="0" presId="urn:microsoft.com/office/officeart/2018/2/layout/IconCircleList"/>
    <dgm:cxn modelId="{BD95D12C-994D-40EF-B210-1EB6C0987BCA}" type="presParOf" srcId="{9CA18924-B7DA-4B40-8B1C-FA19F6F7614F}" destId="{E4C78D42-37C2-463E-8C65-46E4EE7BC1AA}" srcOrd="1" destOrd="0" presId="urn:microsoft.com/office/officeart/2018/2/layout/IconCircleList"/>
    <dgm:cxn modelId="{8A21819F-EA41-4011-803C-45533031D78C}" type="presParOf" srcId="{9CA18924-B7DA-4B40-8B1C-FA19F6F7614F}" destId="{A69584FD-A13F-424D-AD44-27BC1AE5B271}" srcOrd="2" destOrd="0" presId="urn:microsoft.com/office/officeart/2018/2/layout/IconCircleList"/>
    <dgm:cxn modelId="{03256407-EC67-4825-9887-6A531336478A}" type="presParOf" srcId="{A69584FD-A13F-424D-AD44-27BC1AE5B271}" destId="{2FEDBE65-F8B1-4C98-B740-30CF4494A31F}" srcOrd="0" destOrd="0" presId="urn:microsoft.com/office/officeart/2018/2/layout/IconCircleList"/>
    <dgm:cxn modelId="{D1867022-EB64-45D8-992E-F6042CCB4730}" type="presParOf" srcId="{A69584FD-A13F-424D-AD44-27BC1AE5B271}" destId="{546BC486-5E6E-41F6-80FB-824FD31F9555}" srcOrd="1" destOrd="0" presId="urn:microsoft.com/office/officeart/2018/2/layout/IconCircleList"/>
    <dgm:cxn modelId="{B3E86DBE-7BAF-4B56-8249-90861DE84D8B}" type="presParOf" srcId="{A69584FD-A13F-424D-AD44-27BC1AE5B271}" destId="{27058B23-B7C5-43DE-BE67-E9562CD78382}" srcOrd="2" destOrd="0" presId="urn:microsoft.com/office/officeart/2018/2/layout/IconCircleList"/>
    <dgm:cxn modelId="{9E2926E0-C663-4DAE-9B8F-23EACE896BBF}" type="presParOf" srcId="{A69584FD-A13F-424D-AD44-27BC1AE5B271}" destId="{359D9F1E-8D98-4524-87A5-5060060D75C5}" srcOrd="3" destOrd="0" presId="urn:microsoft.com/office/officeart/2018/2/layout/IconCircleList"/>
    <dgm:cxn modelId="{7501CD0C-3A4D-438F-BC35-09A4CEC33CCF}" type="presParOf" srcId="{9CA18924-B7DA-4B40-8B1C-FA19F6F7614F}" destId="{CA6D08DC-3D23-4D09-A80B-AAA34C87FA11}" srcOrd="3" destOrd="0" presId="urn:microsoft.com/office/officeart/2018/2/layout/IconCircleList"/>
    <dgm:cxn modelId="{4A010EF9-2BF5-4C20-A6E1-BA8BD05E6205}" type="presParOf" srcId="{9CA18924-B7DA-4B40-8B1C-FA19F6F7614F}" destId="{1B209AF7-39FC-4DE0-BEEC-1E2A887C4977}" srcOrd="4" destOrd="0" presId="urn:microsoft.com/office/officeart/2018/2/layout/IconCircleList"/>
    <dgm:cxn modelId="{879DBAD7-2213-4D6A-A4F2-62D895E0EBAB}" type="presParOf" srcId="{1B209AF7-39FC-4DE0-BEEC-1E2A887C4977}" destId="{AA76B6B6-7A72-49D6-BEC2-05C2A5890BE9}" srcOrd="0" destOrd="0" presId="urn:microsoft.com/office/officeart/2018/2/layout/IconCircleList"/>
    <dgm:cxn modelId="{F790498D-1020-4D86-A860-06A361DD7F47}" type="presParOf" srcId="{1B209AF7-39FC-4DE0-BEEC-1E2A887C4977}" destId="{E320DAD5-3600-4677-BE4D-BBAD2F71DF92}" srcOrd="1" destOrd="0" presId="urn:microsoft.com/office/officeart/2018/2/layout/IconCircleList"/>
    <dgm:cxn modelId="{249DDF69-EAA2-4D67-87F8-FDC909DB5EF4}" type="presParOf" srcId="{1B209AF7-39FC-4DE0-BEEC-1E2A887C4977}" destId="{A9FD91A6-3C7E-405D-B50D-E9BA0301106D}" srcOrd="2" destOrd="0" presId="urn:microsoft.com/office/officeart/2018/2/layout/IconCircleList"/>
    <dgm:cxn modelId="{1A85D75F-0481-435C-A023-C1091A7BA632}" type="presParOf" srcId="{1B209AF7-39FC-4DE0-BEEC-1E2A887C4977}" destId="{907469D1-3E90-4307-BFAD-F5B7E505D506}" srcOrd="3" destOrd="0" presId="urn:microsoft.com/office/officeart/2018/2/layout/IconCircleList"/>
    <dgm:cxn modelId="{F99A392F-61F7-4DEA-BC42-51036DE0083F}" type="presParOf" srcId="{9CA18924-B7DA-4B40-8B1C-FA19F6F7614F}" destId="{DF32814D-DF8E-434F-9EB0-E813A14F59E1}" srcOrd="5" destOrd="0" presId="urn:microsoft.com/office/officeart/2018/2/layout/IconCircleList"/>
    <dgm:cxn modelId="{90AE42A8-E86C-4752-998D-B1C610A6709A}" type="presParOf" srcId="{9CA18924-B7DA-4B40-8B1C-FA19F6F7614F}" destId="{F755AE93-5010-44BE-A4E1-61591784B351}" srcOrd="6" destOrd="0" presId="urn:microsoft.com/office/officeart/2018/2/layout/IconCircleList"/>
    <dgm:cxn modelId="{5B54394C-242E-4C0B-BA7B-9020EC5C6F59}" type="presParOf" srcId="{F755AE93-5010-44BE-A4E1-61591784B351}" destId="{8CEC5897-9385-49E6-A8A7-EF8588B42362}" srcOrd="0" destOrd="0" presId="urn:microsoft.com/office/officeart/2018/2/layout/IconCircleList"/>
    <dgm:cxn modelId="{0D3F35A8-705B-4D9C-894E-1F78E6588EB1}" type="presParOf" srcId="{F755AE93-5010-44BE-A4E1-61591784B351}" destId="{FDA4517E-C927-46C0-9847-601B1044302E}" srcOrd="1" destOrd="0" presId="urn:microsoft.com/office/officeart/2018/2/layout/IconCircleList"/>
    <dgm:cxn modelId="{8841C67A-7DFC-45DC-9F50-F97B768B63F9}" type="presParOf" srcId="{F755AE93-5010-44BE-A4E1-61591784B351}" destId="{9858E28D-06D3-4128-A79F-FFC2A3214AF7}" srcOrd="2" destOrd="0" presId="urn:microsoft.com/office/officeart/2018/2/layout/IconCircleList"/>
    <dgm:cxn modelId="{090299FC-B988-4EB9-9EBB-B382E737D655}" type="presParOf" srcId="{F755AE93-5010-44BE-A4E1-61591784B351}" destId="{87AB940E-5F38-4809-8061-6422C0EDDC66}" srcOrd="3" destOrd="0" presId="urn:microsoft.com/office/officeart/2018/2/layout/IconCircleList"/>
    <dgm:cxn modelId="{E756E66D-F586-4B48-8AC4-9C194ED83EEA}" type="presParOf" srcId="{9CA18924-B7DA-4B40-8B1C-FA19F6F7614F}" destId="{9EDD3B00-507B-4FED-A8DB-B1A82E888DE7}" srcOrd="7" destOrd="0" presId="urn:microsoft.com/office/officeart/2018/2/layout/IconCircleList"/>
    <dgm:cxn modelId="{BC525A51-4930-4A70-B7D4-FDBCF6E668D8}" type="presParOf" srcId="{9CA18924-B7DA-4B40-8B1C-FA19F6F7614F}" destId="{8C00ACFE-925B-469F-8958-63226743FEC3}" srcOrd="8" destOrd="0" presId="urn:microsoft.com/office/officeart/2018/2/layout/IconCircleList"/>
    <dgm:cxn modelId="{51793BBE-9FED-4439-B97B-4A769338AA31}" type="presParOf" srcId="{8C00ACFE-925B-469F-8958-63226743FEC3}" destId="{89A32D43-FB93-4979-B476-6D49687994E4}" srcOrd="0" destOrd="0" presId="urn:microsoft.com/office/officeart/2018/2/layout/IconCircleList"/>
    <dgm:cxn modelId="{E756A69C-C2DC-4537-9E17-B2558CD5279D}" type="presParOf" srcId="{8C00ACFE-925B-469F-8958-63226743FEC3}" destId="{84A684C3-83F8-4641-84D5-9EDFAC29B1CA}" srcOrd="1" destOrd="0" presId="urn:microsoft.com/office/officeart/2018/2/layout/IconCircleList"/>
    <dgm:cxn modelId="{EC3D809A-9238-45C6-9A99-B9CC54103DE6}" type="presParOf" srcId="{8C00ACFE-925B-469F-8958-63226743FEC3}" destId="{5F3FF3B8-A3C3-472B-AFDF-58549D4B3C8E}" srcOrd="2" destOrd="0" presId="urn:microsoft.com/office/officeart/2018/2/layout/IconCircleList"/>
    <dgm:cxn modelId="{4CE0FF09-B5CD-4F11-AD6E-FEDDFBE51010}" type="presParOf" srcId="{8C00ACFE-925B-469F-8958-63226743FEC3}" destId="{3905911D-6FC6-4ECF-8EC5-A9FD0BAE81F1}" srcOrd="3" destOrd="0" presId="urn:microsoft.com/office/officeart/2018/2/layout/IconCircleList"/>
    <dgm:cxn modelId="{A8BE42A0-733A-45C4-82A7-20151377673E}" type="presParOf" srcId="{9CA18924-B7DA-4B40-8B1C-FA19F6F7614F}" destId="{B685D600-4770-46D9-A833-4C1FD104218A}" srcOrd="9" destOrd="0" presId="urn:microsoft.com/office/officeart/2018/2/layout/IconCircleList"/>
    <dgm:cxn modelId="{D9C1301E-D50B-4224-A106-3107389F9AAC}" type="presParOf" srcId="{9CA18924-B7DA-4B40-8B1C-FA19F6F7614F}" destId="{681AC26F-B1AF-4B58-9954-CE8F8FF1B6EE}" srcOrd="10" destOrd="0" presId="urn:microsoft.com/office/officeart/2018/2/layout/IconCircleList"/>
    <dgm:cxn modelId="{B14AE8C5-EC03-4113-9850-A17686F4E0DB}" type="presParOf" srcId="{681AC26F-B1AF-4B58-9954-CE8F8FF1B6EE}" destId="{664439ED-47D0-4D57-8D34-48344B9888B4}" srcOrd="0" destOrd="0" presId="urn:microsoft.com/office/officeart/2018/2/layout/IconCircleList"/>
    <dgm:cxn modelId="{FBB6B352-3105-4EEE-9513-C7FD20854BCF}" type="presParOf" srcId="{681AC26F-B1AF-4B58-9954-CE8F8FF1B6EE}" destId="{37C90094-D748-4615-90FA-F601B24909CE}" srcOrd="1" destOrd="0" presId="urn:microsoft.com/office/officeart/2018/2/layout/IconCircleList"/>
    <dgm:cxn modelId="{D2637AF6-22E8-43FC-96D8-9B2666BC0AA2}" type="presParOf" srcId="{681AC26F-B1AF-4B58-9954-CE8F8FF1B6EE}" destId="{99B10CD4-1973-46F5-AFBF-F47320050017}" srcOrd="2" destOrd="0" presId="urn:microsoft.com/office/officeart/2018/2/layout/IconCircleList"/>
    <dgm:cxn modelId="{A8DE655F-615B-4AF1-9F0E-7A66E38F80C7}" type="presParOf" srcId="{681AC26F-B1AF-4B58-9954-CE8F8FF1B6EE}" destId="{5274D52D-0273-45B5-8920-A0EC1CF19C72}"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7B1DD-09E9-44EC-B1E9-079D3FEF756C}">
      <dsp:nvSpPr>
        <dsp:cNvPr id="0" name=""/>
        <dsp:cNvSpPr/>
      </dsp:nvSpPr>
      <dsp:spPr>
        <a:xfrm>
          <a:off x="637641" y="0"/>
          <a:ext cx="7226607" cy="2436883"/>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ADD82B9-F67A-4438-BEE1-485DAFB59DF6}">
      <dsp:nvSpPr>
        <dsp:cNvPr id="0" name=""/>
        <dsp:cNvSpPr/>
      </dsp:nvSpPr>
      <dsp:spPr>
        <a:xfrm>
          <a:off x="1487830" y="731064"/>
          <a:ext cx="2550567" cy="97475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Implicit</a:t>
          </a:r>
        </a:p>
      </dsp:txBody>
      <dsp:txXfrm>
        <a:off x="1535414" y="778648"/>
        <a:ext cx="2455399" cy="879585"/>
      </dsp:txXfrm>
    </dsp:sp>
    <dsp:sp modelId="{687D1A07-A8A4-4B5B-A574-2A831550687C}">
      <dsp:nvSpPr>
        <dsp:cNvPr id="0" name=""/>
        <dsp:cNvSpPr/>
      </dsp:nvSpPr>
      <dsp:spPr>
        <a:xfrm>
          <a:off x="4463492" y="731064"/>
          <a:ext cx="2550567" cy="974753"/>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Explicit</a:t>
          </a:r>
        </a:p>
      </dsp:txBody>
      <dsp:txXfrm>
        <a:off x="4511076" y="778648"/>
        <a:ext cx="2455399" cy="8795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46D90-1D47-4464-BCDC-F9011091817D}">
      <dsp:nvSpPr>
        <dsp:cNvPr id="0" name=""/>
        <dsp:cNvSpPr/>
      </dsp:nvSpPr>
      <dsp:spPr>
        <a:xfrm>
          <a:off x="150380" y="169702"/>
          <a:ext cx="3724450" cy="37247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224790" rIns="224790" bIns="224790" numCol="1" spcCol="1270" anchor="ctr" anchorCtr="0">
          <a:noAutofit/>
        </a:bodyPr>
        <a:lstStyle/>
        <a:p>
          <a:pPr marL="0" lvl="0" indent="0" algn="ctr" defTabSz="2622550">
            <a:lnSpc>
              <a:spcPct val="90000"/>
            </a:lnSpc>
            <a:spcBef>
              <a:spcPct val="0"/>
            </a:spcBef>
            <a:spcAft>
              <a:spcPct val="35000"/>
            </a:spcAft>
            <a:buNone/>
          </a:pPr>
          <a:r>
            <a:rPr lang="en-US" sz="5900" kern="1200" dirty="0">
              <a:latin typeface="Calibri" panose="020F0502020204030204" pitchFamily="34" charset="0"/>
              <a:cs typeface="Calibri" panose="020F0502020204030204" pitchFamily="34" charset="0"/>
            </a:rPr>
            <a:t>Weight</a:t>
          </a:r>
        </a:p>
      </dsp:txBody>
      <dsp:txXfrm>
        <a:off x="695813" y="715178"/>
        <a:ext cx="2633584" cy="2633794"/>
      </dsp:txXfrm>
    </dsp:sp>
    <dsp:sp modelId="{02ACC71B-8978-4922-94D9-51ACB039F22F}">
      <dsp:nvSpPr>
        <dsp:cNvPr id="0" name=""/>
        <dsp:cNvSpPr/>
      </dsp:nvSpPr>
      <dsp:spPr>
        <a:xfrm>
          <a:off x="2275713" y="0"/>
          <a:ext cx="414491" cy="4142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2D27A4-574B-4848-B54B-BC4B0B03E455}">
      <dsp:nvSpPr>
        <dsp:cNvPr id="0" name=""/>
        <dsp:cNvSpPr/>
      </dsp:nvSpPr>
      <dsp:spPr>
        <a:xfrm>
          <a:off x="1294921" y="3617703"/>
          <a:ext cx="300207" cy="3002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8D04AB-524E-441C-9618-094EE59C8EED}">
      <dsp:nvSpPr>
        <dsp:cNvPr id="0" name=""/>
        <dsp:cNvSpPr/>
      </dsp:nvSpPr>
      <dsp:spPr>
        <a:xfrm>
          <a:off x="4114485" y="1681357"/>
          <a:ext cx="300207" cy="3002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C06C18-DD7F-40E3-AAFC-E036AA7E43E0}">
      <dsp:nvSpPr>
        <dsp:cNvPr id="0" name=""/>
        <dsp:cNvSpPr/>
      </dsp:nvSpPr>
      <dsp:spPr>
        <a:xfrm>
          <a:off x="2679543" y="3937091"/>
          <a:ext cx="414491" cy="4142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85DA5A-3DDE-47EE-9DD2-961D7FBA60BC}">
      <dsp:nvSpPr>
        <dsp:cNvPr id="0" name=""/>
        <dsp:cNvSpPr/>
      </dsp:nvSpPr>
      <dsp:spPr>
        <a:xfrm>
          <a:off x="1379781" y="588736"/>
          <a:ext cx="300207" cy="3002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493BCE-B2A8-49D7-8430-396AB476454F}">
      <dsp:nvSpPr>
        <dsp:cNvPr id="0" name=""/>
        <dsp:cNvSpPr/>
      </dsp:nvSpPr>
      <dsp:spPr>
        <a:xfrm>
          <a:off x="434383" y="2306209"/>
          <a:ext cx="300207" cy="3002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7B1DD-09E9-44EC-B1E9-079D3FEF756C}">
      <dsp:nvSpPr>
        <dsp:cNvPr id="0" name=""/>
        <dsp:cNvSpPr/>
      </dsp:nvSpPr>
      <dsp:spPr>
        <a:xfrm>
          <a:off x="637641" y="0"/>
          <a:ext cx="7226607" cy="243688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DD82B9-F67A-4438-BEE1-485DAFB59DF6}">
      <dsp:nvSpPr>
        <dsp:cNvPr id="0" name=""/>
        <dsp:cNvSpPr/>
      </dsp:nvSpPr>
      <dsp:spPr>
        <a:xfrm>
          <a:off x="1487830" y="731064"/>
          <a:ext cx="2550567" cy="9747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Implicit</a:t>
          </a:r>
        </a:p>
      </dsp:txBody>
      <dsp:txXfrm>
        <a:off x="1535414" y="778648"/>
        <a:ext cx="2455399" cy="879585"/>
      </dsp:txXfrm>
    </dsp:sp>
    <dsp:sp modelId="{687D1A07-A8A4-4B5B-A574-2A831550687C}">
      <dsp:nvSpPr>
        <dsp:cNvPr id="0" name=""/>
        <dsp:cNvSpPr/>
      </dsp:nvSpPr>
      <dsp:spPr>
        <a:xfrm>
          <a:off x="4463492" y="731064"/>
          <a:ext cx="2550567" cy="9747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ctr" defTabSz="1866900">
            <a:lnSpc>
              <a:spcPct val="90000"/>
            </a:lnSpc>
            <a:spcBef>
              <a:spcPct val="0"/>
            </a:spcBef>
            <a:spcAft>
              <a:spcPct val="35000"/>
            </a:spcAft>
            <a:buNone/>
          </a:pPr>
          <a:r>
            <a:rPr lang="en-US" sz="4200" kern="1200" dirty="0"/>
            <a:t>Explicit</a:t>
          </a:r>
        </a:p>
      </dsp:txBody>
      <dsp:txXfrm>
        <a:off x="4511076" y="778648"/>
        <a:ext cx="2455399" cy="8795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2797A-67D9-43F0-95C0-CE9ECEA4F280}">
      <dsp:nvSpPr>
        <dsp:cNvPr id="0" name=""/>
        <dsp:cNvSpPr/>
      </dsp:nvSpPr>
      <dsp:spPr>
        <a:xfrm>
          <a:off x="4125" y="195003"/>
          <a:ext cx="2480667"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Psychological</a:t>
          </a:r>
        </a:p>
      </dsp:txBody>
      <dsp:txXfrm>
        <a:off x="4125" y="195003"/>
        <a:ext cx="2480667" cy="576000"/>
      </dsp:txXfrm>
    </dsp:sp>
    <dsp:sp modelId="{A6310884-A210-4B3C-95FE-02216D124EE4}">
      <dsp:nvSpPr>
        <dsp:cNvPr id="0" name=""/>
        <dsp:cNvSpPr/>
      </dsp:nvSpPr>
      <dsp:spPr>
        <a:xfrm>
          <a:off x="4125" y="771003"/>
          <a:ext cx="2480667" cy="3348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Dissatisfaction</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Distraction</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Discomfort and distress</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Dutiful thinking</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Distrust of the body</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Disassociation from one’s body</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Depression</a:t>
          </a:r>
        </a:p>
      </dsp:txBody>
      <dsp:txXfrm>
        <a:off x="4125" y="771003"/>
        <a:ext cx="2480667" cy="3348899"/>
      </dsp:txXfrm>
    </dsp:sp>
    <dsp:sp modelId="{0F048D27-85F6-404D-8377-90D43559D51B}">
      <dsp:nvSpPr>
        <dsp:cNvPr id="0" name=""/>
        <dsp:cNvSpPr/>
      </dsp:nvSpPr>
      <dsp:spPr>
        <a:xfrm>
          <a:off x="2832086" y="195003"/>
          <a:ext cx="2480667"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Behavioral</a:t>
          </a:r>
        </a:p>
      </dsp:txBody>
      <dsp:txXfrm>
        <a:off x="2832086" y="195003"/>
        <a:ext cx="2480667" cy="576000"/>
      </dsp:txXfrm>
    </dsp:sp>
    <dsp:sp modelId="{3CCC97DD-7030-4B0E-B93D-E449DFBF6ABC}">
      <dsp:nvSpPr>
        <dsp:cNvPr id="0" name=""/>
        <dsp:cNvSpPr/>
      </dsp:nvSpPr>
      <dsp:spPr>
        <a:xfrm>
          <a:off x="2832086" y="771003"/>
          <a:ext cx="2480667" cy="3348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Delayed living</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Delayed healthcare</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Dieting</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Disordered eating and exercising</a:t>
          </a:r>
        </a:p>
      </dsp:txBody>
      <dsp:txXfrm>
        <a:off x="2832086" y="771003"/>
        <a:ext cx="2480667" cy="3348899"/>
      </dsp:txXfrm>
    </dsp:sp>
    <dsp:sp modelId="{29DA2005-F6EE-46CD-B5A8-3EABC5A07596}">
      <dsp:nvSpPr>
        <dsp:cNvPr id="0" name=""/>
        <dsp:cNvSpPr/>
      </dsp:nvSpPr>
      <dsp:spPr>
        <a:xfrm>
          <a:off x="5660046" y="195003"/>
          <a:ext cx="2480667"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Physical</a:t>
          </a:r>
        </a:p>
      </dsp:txBody>
      <dsp:txXfrm>
        <a:off x="5660046" y="195003"/>
        <a:ext cx="2480667" cy="576000"/>
      </dsp:txXfrm>
    </dsp:sp>
    <dsp:sp modelId="{B9B3D804-DF3F-4ACF-B8CB-1846FDC87CE9}">
      <dsp:nvSpPr>
        <dsp:cNvPr id="0" name=""/>
        <dsp:cNvSpPr/>
      </dsp:nvSpPr>
      <dsp:spPr>
        <a:xfrm>
          <a:off x="5660046" y="771003"/>
          <a:ext cx="2480667" cy="3348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Diminished healthcare</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Decreased nutrient absorption</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Decreased satiety</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Destabilized body weight</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Disease risk factors</a:t>
          </a:r>
        </a:p>
        <a:p>
          <a:pPr marL="228600" lvl="1" indent="-228600" algn="l" defTabSz="889000">
            <a:lnSpc>
              <a:spcPct val="90000"/>
            </a:lnSpc>
            <a:spcBef>
              <a:spcPct val="0"/>
            </a:spcBef>
            <a:spcAft>
              <a:spcPct val="15000"/>
            </a:spcAft>
            <a:buChar char="•"/>
          </a:pPr>
          <a:endParaRPr lang="en-US" sz="2000" kern="1200" dirty="0">
            <a:latin typeface="Calibri" panose="020F0502020204030204" pitchFamily="34" charset="0"/>
            <a:cs typeface="Calibri" panose="020F0502020204030204" pitchFamily="34" charset="0"/>
          </a:endParaRPr>
        </a:p>
      </dsp:txBody>
      <dsp:txXfrm>
        <a:off x="5660046" y="771003"/>
        <a:ext cx="2480667" cy="3348899"/>
      </dsp:txXfrm>
    </dsp:sp>
    <dsp:sp modelId="{01AFE937-D00F-46DD-9ED0-5961BADF16BE}">
      <dsp:nvSpPr>
        <dsp:cNvPr id="0" name=""/>
        <dsp:cNvSpPr/>
      </dsp:nvSpPr>
      <dsp:spPr>
        <a:xfrm>
          <a:off x="8488007" y="195003"/>
          <a:ext cx="2480667"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Social</a:t>
          </a:r>
        </a:p>
      </dsp:txBody>
      <dsp:txXfrm>
        <a:off x="8488007" y="195003"/>
        <a:ext cx="2480667" cy="576000"/>
      </dsp:txXfrm>
    </dsp:sp>
    <dsp:sp modelId="{DA4D53DE-0190-4EBC-A268-42258D1E8C3B}">
      <dsp:nvSpPr>
        <dsp:cNvPr id="0" name=""/>
        <dsp:cNvSpPr/>
      </dsp:nvSpPr>
      <dsp:spPr>
        <a:xfrm>
          <a:off x="8488007" y="771003"/>
          <a:ext cx="2480667" cy="3348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Dehumanization</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Discrimination</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Stigma</a:t>
          </a:r>
        </a:p>
        <a:p>
          <a:pPr marL="228600" lvl="1" indent="-228600" algn="l" defTabSz="889000">
            <a:lnSpc>
              <a:spcPct val="90000"/>
            </a:lnSpc>
            <a:spcBef>
              <a:spcPct val="0"/>
            </a:spcBef>
            <a:spcAft>
              <a:spcPct val="15000"/>
            </a:spcAft>
            <a:buChar char="•"/>
          </a:pPr>
          <a:r>
            <a:rPr lang="en-US" sz="2000" kern="1200" dirty="0">
              <a:latin typeface="Calibri" panose="020F0502020204030204" pitchFamily="34" charset="0"/>
              <a:cs typeface="Calibri" panose="020F0502020204030204" pitchFamily="34" charset="0"/>
            </a:rPr>
            <a:t>Oppression </a:t>
          </a:r>
        </a:p>
      </dsp:txBody>
      <dsp:txXfrm>
        <a:off x="8488007" y="771003"/>
        <a:ext cx="2480667" cy="33488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F83A72-E685-45EF-8400-F686B90A2798}">
      <dsp:nvSpPr>
        <dsp:cNvPr id="0" name=""/>
        <dsp:cNvSpPr/>
      </dsp:nvSpPr>
      <dsp:spPr>
        <a:xfrm>
          <a:off x="1665570" y="10701"/>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028658-07BC-4C26-9EFF-72982E1B85FF}">
      <dsp:nvSpPr>
        <dsp:cNvPr id="0" name=""/>
        <dsp:cNvSpPr/>
      </dsp:nvSpPr>
      <dsp:spPr>
        <a:xfrm>
          <a:off x="1871338" y="216469"/>
          <a:ext cx="568310" cy="5683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96D9A-4632-49DC-A893-5A0D3780075D}">
      <dsp:nvSpPr>
        <dsp:cNvPr id="0" name=""/>
        <dsp:cNvSpPr/>
      </dsp:nvSpPr>
      <dsp:spPr>
        <a:xfrm>
          <a:off x="2855383" y="10701"/>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Nutrition</a:t>
          </a:r>
        </a:p>
      </dsp:txBody>
      <dsp:txXfrm>
        <a:off x="2855383" y="10701"/>
        <a:ext cx="2309636" cy="979845"/>
      </dsp:txXfrm>
    </dsp:sp>
    <dsp:sp modelId="{2FEDBE65-F8B1-4C98-B740-30CF4494A31F}">
      <dsp:nvSpPr>
        <dsp:cNvPr id="0" name=""/>
        <dsp:cNvSpPr/>
      </dsp:nvSpPr>
      <dsp:spPr>
        <a:xfrm>
          <a:off x="5567456" y="10701"/>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6BC486-5E6E-41F6-80FB-824FD31F9555}">
      <dsp:nvSpPr>
        <dsp:cNvPr id="0" name=""/>
        <dsp:cNvSpPr/>
      </dsp:nvSpPr>
      <dsp:spPr>
        <a:xfrm>
          <a:off x="5773224" y="216469"/>
          <a:ext cx="568310" cy="5683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9D9F1E-8D98-4524-87A5-5060060D75C5}">
      <dsp:nvSpPr>
        <dsp:cNvPr id="0" name=""/>
        <dsp:cNvSpPr/>
      </dsp:nvSpPr>
      <dsp:spPr>
        <a:xfrm>
          <a:off x="6757269" y="10701"/>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Physical activity</a:t>
          </a:r>
        </a:p>
      </dsp:txBody>
      <dsp:txXfrm>
        <a:off x="6757269" y="10701"/>
        <a:ext cx="2309636" cy="979845"/>
      </dsp:txXfrm>
    </dsp:sp>
    <dsp:sp modelId="{AA76B6B6-7A72-49D6-BEC2-05C2A5890BE9}">
      <dsp:nvSpPr>
        <dsp:cNvPr id="0" name=""/>
        <dsp:cNvSpPr/>
      </dsp:nvSpPr>
      <dsp:spPr>
        <a:xfrm>
          <a:off x="1665570" y="1753214"/>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20DAD5-3600-4677-BE4D-BBAD2F71DF92}">
      <dsp:nvSpPr>
        <dsp:cNvPr id="0" name=""/>
        <dsp:cNvSpPr/>
      </dsp:nvSpPr>
      <dsp:spPr>
        <a:xfrm>
          <a:off x="1871338" y="1958982"/>
          <a:ext cx="568310" cy="5683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7469D1-3E90-4307-BFAD-F5B7E505D506}">
      <dsp:nvSpPr>
        <dsp:cNvPr id="0" name=""/>
        <dsp:cNvSpPr/>
      </dsp:nvSpPr>
      <dsp:spPr>
        <a:xfrm>
          <a:off x="2855383" y="1753214"/>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Stress management</a:t>
          </a:r>
        </a:p>
      </dsp:txBody>
      <dsp:txXfrm>
        <a:off x="2855383" y="1753214"/>
        <a:ext cx="2309636" cy="979845"/>
      </dsp:txXfrm>
    </dsp:sp>
    <dsp:sp modelId="{8CEC5897-9385-49E6-A8A7-EF8588B42362}">
      <dsp:nvSpPr>
        <dsp:cNvPr id="0" name=""/>
        <dsp:cNvSpPr/>
      </dsp:nvSpPr>
      <dsp:spPr>
        <a:xfrm>
          <a:off x="5567456" y="1753214"/>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A4517E-C927-46C0-9847-601B1044302E}">
      <dsp:nvSpPr>
        <dsp:cNvPr id="0" name=""/>
        <dsp:cNvSpPr/>
      </dsp:nvSpPr>
      <dsp:spPr>
        <a:xfrm>
          <a:off x="5773224" y="1958982"/>
          <a:ext cx="568310" cy="56831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AB940E-5F38-4809-8061-6422C0EDDC66}">
      <dsp:nvSpPr>
        <dsp:cNvPr id="0" name=""/>
        <dsp:cNvSpPr/>
      </dsp:nvSpPr>
      <dsp:spPr>
        <a:xfrm>
          <a:off x="6757269" y="1753214"/>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Restorative sleep</a:t>
          </a:r>
        </a:p>
      </dsp:txBody>
      <dsp:txXfrm>
        <a:off x="6757269" y="1753214"/>
        <a:ext cx="2309636" cy="979845"/>
      </dsp:txXfrm>
    </dsp:sp>
    <dsp:sp modelId="{89A32D43-FB93-4979-B476-6D49687994E4}">
      <dsp:nvSpPr>
        <dsp:cNvPr id="0" name=""/>
        <dsp:cNvSpPr/>
      </dsp:nvSpPr>
      <dsp:spPr>
        <a:xfrm>
          <a:off x="1665570" y="3495727"/>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A684C3-83F8-4641-84D5-9EDFAC29B1CA}">
      <dsp:nvSpPr>
        <dsp:cNvPr id="0" name=""/>
        <dsp:cNvSpPr/>
      </dsp:nvSpPr>
      <dsp:spPr>
        <a:xfrm>
          <a:off x="1871338" y="3701494"/>
          <a:ext cx="568310" cy="56831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05911D-6FC6-4ECF-8EC5-A9FD0BAE81F1}">
      <dsp:nvSpPr>
        <dsp:cNvPr id="0" name=""/>
        <dsp:cNvSpPr/>
      </dsp:nvSpPr>
      <dsp:spPr>
        <a:xfrm>
          <a:off x="2855383" y="3495727"/>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Social connection</a:t>
          </a:r>
        </a:p>
      </dsp:txBody>
      <dsp:txXfrm>
        <a:off x="2855383" y="3495727"/>
        <a:ext cx="2309636" cy="979845"/>
      </dsp:txXfrm>
    </dsp:sp>
    <dsp:sp modelId="{664439ED-47D0-4D57-8D34-48344B9888B4}">
      <dsp:nvSpPr>
        <dsp:cNvPr id="0" name=""/>
        <dsp:cNvSpPr/>
      </dsp:nvSpPr>
      <dsp:spPr>
        <a:xfrm>
          <a:off x="5567456" y="3495727"/>
          <a:ext cx="979845" cy="97984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C90094-D748-4615-90FA-F601B24909CE}">
      <dsp:nvSpPr>
        <dsp:cNvPr id="0" name=""/>
        <dsp:cNvSpPr/>
      </dsp:nvSpPr>
      <dsp:spPr>
        <a:xfrm>
          <a:off x="5773224" y="3701494"/>
          <a:ext cx="568310" cy="56831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74D52D-0273-45B5-8920-A0EC1CF19C72}">
      <dsp:nvSpPr>
        <dsp:cNvPr id="0" name=""/>
        <dsp:cNvSpPr/>
      </dsp:nvSpPr>
      <dsp:spPr>
        <a:xfrm>
          <a:off x="6757269" y="3495727"/>
          <a:ext cx="2309636" cy="979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a:t>Avoidance of harmful substances</a:t>
          </a:r>
        </a:p>
      </dsp:txBody>
      <dsp:txXfrm>
        <a:off x="6757269" y="3495727"/>
        <a:ext cx="2309636" cy="97984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1" name="Google Shape;281;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632A0-FD79-4037-50F4-6A1AAB8000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8CB980-EE0F-AD47-1F7F-66F05E00BCC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A5DCF6E-9D1B-34AE-4C6E-C0D94E343913}"/>
              </a:ext>
            </a:extLst>
          </p:cNvPr>
          <p:cNvSpPr>
            <a:spLocks noGrp="1"/>
          </p:cNvSpPr>
          <p:nvPr>
            <p:ph type="body" idx="1"/>
          </p:nvPr>
        </p:nvSpPr>
        <p:spPr/>
        <p:txBody>
          <a:bodyPr/>
          <a:lstStyle/>
          <a:p>
            <a:pPr marL="171450" indent="-171450">
              <a:buFont typeface="Arial" panose="020B0604020202020204" pitchFamily="34" charset="0"/>
              <a:buChar char="•"/>
            </a:pPr>
            <a:r>
              <a:rPr lang="en-US" dirty="0"/>
              <a:t>We will start with defining and challenging what is called the WCHP, the predominant</a:t>
            </a:r>
            <a:r>
              <a:rPr lang="en-US" baseline="0" dirty="0"/>
              <a:t> paradigm in medicine.</a:t>
            </a:r>
          </a:p>
          <a:p>
            <a:pPr marL="171450" indent="-171450">
              <a:buFont typeface="Arial" panose="020B0604020202020204" pitchFamily="34" charset="0"/>
              <a:buChar char="•"/>
            </a:pPr>
            <a:r>
              <a:rPr lang="en-US" baseline="0" dirty="0"/>
              <a:t>Unfortunately, the WCHP has unintentional consequences of enhancing weight bias and stigma</a:t>
            </a:r>
            <a:endParaRPr lang="en-US" dirty="0"/>
          </a:p>
          <a:p>
            <a:endParaRPr lang="en-US" dirty="0"/>
          </a:p>
        </p:txBody>
      </p:sp>
      <p:sp>
        <p:nvSpPr>
          <p:cNvPr id="4" name="Slide Number Placeholder 3">
            <a:extLst>
              <a:ext uri="{FF2B5EF4-FFF2-40B4-BE49-F238E27FC236}">
                <a16:creationId xmlns:a16="http://schemas.microsoft.com/office/drawing/2014/main" id="{D768107B-CD5B-4395-D36F-4DEA4C3E9ABB}"/>
              </a:ext>
            </a:extLst>
          </p:cNvPr>
          <p:cNvSpPr>
            <a:spLocks noGrp="1"/>
          </p:cNvSpPr>
          <p:nvPr>
            <p:ph type="sldNum" sz="quarter" idx="5"/>
          </p:nvPr>
        </p:nvSpPr>
        <p:spPr/>
        <p:txBody>
          <a:bodyPr/>
          <a:lstStyle/>
          <a:p>
            <a:fld id="{6201B163-A480-4106-B7FE-B2EAA39DAD82}" type="slidenum">
              <a:rPr lang="en-US" smtClean="0"/>
              <a:t>10</a:t>
            </a:fld>
            <a:endParaRPr lang="en-US"/>
          </a:p>
        </p:txBody>
      </p:sp>
    </p:spTree>
    <p:extLst>
      <p:ext uri="{BB962C8B-B14F-4D97-AF65-F5344CB8AC3E}">
        <p14:creationId xmlns:p14="http://schemas.microsoft.com/office/powerpoint/2010/main" val="561662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F1B89-583B-E586-40CF-18C7A19C80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A4057A-8CE0-48B2-2371-ACC5B6D8FF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C654B2C-EFF4-94C1-CE03-67593A808CEC}"/>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The tenets on the WCHP focus on misconceptions related to the causes and risks of higher weight: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Body weight is volitional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Changes in body weight is related to calories in / calories out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Weight loss diets are effective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Creating a less obesogenic environment will help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Focusing on weight is critical for health and reducing costs of obesity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But we know that the focus on weight puts the blame and burden</a:t>
            </a:r>
            <a:r>
              <a:rPr lang="en-US" sz="1200" b="0" i="0" kern="1200" baseline="0" dirty="0">
                <a:solidFill>
                  <a:schemeClr val="tx1"/>
                </a:solidFill>
                <a:effectLst/>
                <a:latin typeface="+mn-lt"/>
                <a:ea typeface="+mn-ea"/>
                <a:cs typeface="+mn-cs"/>
              </a:rPr>
              <a:t> on the individual, increases stigma, and deflects attention from systemic injustice and the social determinants of health</a:t>
            </a:r>
            <a:endParaRPr lang="en-US" dirty="0"/>
          </a:p>
        </p:txBody>
      </p:sp>
      <p:sp>
        <p:nvSpPr>
          <p:cNvPr id="4" name="Slide Number Placeholder 3">
            <a:extLst>
              <a:ext uri="{FF2B5EF4-FFF2-40B4-BE49-F238E27FC236}">
                <a16:creationId xmlns:a16="http://schemas.microsoft.com/office/drawing/2014/main" id="{BEEAB948-CC13-C3F0-9A74-6CE94A696D2D}"/>
              </a:ext>
            </a:extLst>
          </p:cNvPr>
          <p:cNvSpPr>
            <a:spLocks noGrp="1"/>
          </p:cNvSpPr>
          <p:nvPr>
            <p:ph type="sldNum" sz="quarter" idx="10"/>
          </p:nvPr>
        </p:nvSpPr>
        <p:spPr/>
        <p:txBody>
          <a:bodyPr/>
          <a:lstStyle/>
          <a:p>
            <a:fld id="{6201B163-A480-4106-B7FE-B2EAA39DAD82}" type="slidenum">
              <a:rPr lang="en-US" smtClean="0"/>
              <a:t>11</a:t>
            </a:fld>
            <a:endParaRPr lang="en-US"/>
          </a:p>
        </p:txBody>
      </p:sp>
    </p:spTree>
    <p:extLst>
      <p:ext uri="{BB962C8B-B14F-4D97-AF65-F5344CB8AC3E}">
        <p14:creationId xmlns:p14="http://schemas.microsoft.com/office/powerpoint/2010/main" val="3825826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Healthcare is a key contributor to the disdain around fatness in part due to its relationship to society, being seen as the “expert.”</a:t>
            </a:r>
            <a:endParaRPr dirty="0"/>
          </a:p>
          <a:p>
            <a:pPr marL="457200" lvl="0" indent="-298450" algn="l" rtl="0">
              <a:lnSpc>
                <a:spcPct val="100000"/>
              </a:lnSpc>
              <a:spcBef>
                <a:spcPts val="0"/>
              </a:spcBef>
              <a:spcAft>
                <a:spcPts val="0"/>
              </a:spcAft>
              <a:buSzPts val="1100"/>
            </a:pPr>
            <a:r>
              <a:rPr lang="en-US" dirty="0"/>
              <a:t>Because the factors that help to fuel the disdain for fatness overlap, those who care for fat people are also impacted and treat fat people more negatively</a:t>
            </a:r>
            <a:endParaRPr dirty="0"/>
          </a:p>
          <a:p>
            <a:pPr marL="457200" lvl="0" indent="-298450" algn="l" rtl="0">
              <a:lnSpc>
                <a:spcPct val="100000"/>
              </a:lnSpc>
              <a:spcBef>
                <a:spcPts val="0"/>
              </a:spcBef>
              <a:spcAft>
                <a:spcPts val="0"/>
              </a:spcAft>
              <a:buSzPts val="1100"/>
            </a:pPr>
            <a:r>
              <a:rPr lang="en-US" dirty="0"/>
              <a:t>Perhaps a larger concern is that despite having more literature that outlines the lack of care and implications for those who pursue weight loss, medical students are found to also carry their biases, painting a bleak picture in healthcare outcomes for those who live in larger bodies</a:t>
            </a:r>
            <a:endParaRPr dirty="0"/>
          </a:p>
          <a:p>
            <a:pPr marL="457200" lvl="0" indent="0" algn="l" rtl="0">
              <a:lnSpc>
                <a:spcPct val="100000"/>
              </a:lnSpc>
              <a:spcBef>
                <a:spcPts val="0"/>
              </a:spcBef>
              <a:spcAft>
                <a:spcPts val="0"/>
              </a:spcAft>
              <a:buNone/>
            </a:pPr>
            <a:endParaRPr dirty="0"/>
          </a:p>
        </p:txBody>
      </p:sp>
      <p:sp>
        <p:nvSpPr>
          <p:cNvPr id="354" name="Google Shape;35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55496-08BF-2EC5-9DE0-8A051011F4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65EE9-D477-FF02-FABC-C778D8C260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C1DD03-59B8-89E9-EA0C-C39948883BC5}"/>
              </a:ext>
            </a:extLst>
          </p:cNvPr>
          <p:cNvSpPr>
            <a:spLocks noGrp="1"/>
          </p:cNvSpPr>
          <p:nvPr>
            <p:ph type="body" idx="1"/>
          </p:nvPr>
        </p:nvSpPr>
        <p:spPr/>
        <p:txBody>
          <a:bodyPr/>
          <a:lstStyle/>
          <a:p>
            <a:pPr marL="171450" indent="-171450">
              <a:buFont typeface="Arial" panose="020B0604020202020204" pitchFamily="34" charset="0"/>
              <a:buChar char="•"/>
            </a:pPr>
            <a:r>
              <a:rPr lang="en-US" dirty="0"/>
              <a:t>This large systematic review demonstrated a broad range of BMI over which there was very little difference in mortality </a:t>
            </a:r>
          </a:p>
          <a:p>
            <a:pPr marL="171450" indent="-171450">
              <a:buFont typeface="Arial" panose="020B0604020202020204" pitchFamily="34" charset="0"/>
              <a:buChar char="•"/>
            </a:pPr>
            <a:r>
              <a:rPr lang="en-US" dirty="0"/>
              <a:t>The findings were surprising to many and prompted a backlash </a:t>
            </a:r>
          </a:p>
          <a:p>
            <a:pPr marL="171450" indent="-171450">
              <a:buFont typeface="Arial" panose="020B0604020202020204" pitchFamily="34" charset="0"/>
              <a:buChar char="•"/>
            </a:pPr>
            <a:r>
              <a:rPr lang="en-US" dirty="0"/>
              <a:t>Unlike others, the authors of this study were careful to emphasize that this study does not demonstrate that higher BMI in the class 2/3 causes poor health or mortality– as causation can only be showed through controlled experiments </a:t>
            </a:r>
          </a:p>
        </p:txBody>
      </p:sp>
      <p:sp>
        <p:nvSpPr>
          <p:cNvPr id="4" name="Slide Number Placeholder 3">
            <a:extLst>
              <a:ext uri="{FF2B5EF4-FFF2-40B4-BE49-F238E27FC236}">
                <a16:creationId xmlns:a16="http://schemas.microsoft.com/office/drawing/2014/main" id="{FA522C5A-5194-AFBF-CFBD-87F447241BD1}"/>
              </a:ext>
            </a:extLst>
          </p:cNvPr>
          <p:cNvSpPr>
            <a:spLocks noGrp="1"/>
          </p:cNvSpPr>
          <p:nvPr>
            <p:ph type="sldNum" sz="quarter" idx="5"/>
          </p:nvPr>
        </p:nvSpPr>
        <p:spPr/>
        <p:txBody>
          <a:bodyPr/>
          <a:lstStyle/>
          <a:p>
            <a:fld id="{6201B163-A480-4106-B7FE-B2EAA39DAD82}" type="slidenum">
              <a:rPr lang="en-US" smtClean="0"/>
              <a:t>13</a:t>
            </a:fld>
            <a:endParaRPr lang="en-US"/>
          </a:p>
        </p:txBody>
      </p:sp>
    </p:spTree>
    <p:extLst>
      <p:ext uri="{BB962C8B-B14F-4D97-AF65-F5344CB8AC3E}">
        <p14:creationId xmlns:p14="http://schemas.microsoft.com/office/powerpoint/2010/main" val="2127664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C2E98-F37D-6993-AEC5-ED1822AFE7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C6E162-F91D-583E-D276-BFF92F87AF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436354-435F-CC35-DDA3-C63F10C15672}"/>
              </a:ext>
            </a:extLst>
          </p:cNvPr>
          <p:cNvSpPr>
            <a:spLocks noGrp="1"/>
          </p:cNvSpPr>
          <p:nvPr>
            <p:ph type="body" idx="1"/>
          </p:nvPr>
        </p:nvSpPr>
        <p:spPr/>
        <p:txBody>
          <a:bodyPr/>
          <a:lstStyle/>
          <a:p>
            <a:pPr marL="171450" indent="-171450">
              <a:buFont typeface="Arial" panose="020B0604020202020204" pitchFamily="34" charset="0"/>
              <a:buChar char="•"/>
            </a:pPr>
            <a:r>
              <a:rPr lang="en-US" dirty="0"/>
              <a:t>The obesity paradox describes studies that show improved outcomes for people with higher BMI – something we seem to rarely acknowledge</a:t>
            </a:r>
          </a:p>
          <a:p>
            <a:pPr marL="171450" indent="-171450">
              <a:buFont typeface="Arial" panose="020B0604020202020204" pitchFamily="34" charset="0"/>
              <a:buChar char="•"/>
            </a:pPr>
            <a:r>
              <a:rPr lang="en-US" dirty="0"/>
              <a:t>Possible reasons for these observations:</a:t>
            </a:r>
          </a:p>
          <a:p>
            <a:pPr marL="628650" lvl="1" indent="-171450">
              <a:buFont typeface="Arial" panose="020B0604020202020204" pitchFamily="34" charset="0"/>
              <a:buChar char="•"/>
            </a:pPr>
            <a:r>
              <a:rPr lang="en-US" dirty="0"/>
              <a:t>BMI is a poor indicator of aerobic fitness and skeletal muscle mass</a:t>
            </a:r>
          </a:p>
          <a:p>
            <a:pPr marL="628650" lvl="1" indent="-171450">
              <a:buFont typeface="Arial" panose="020B0604020202020204" pitchFamily="34" charset="0"/>
              <a:buChar char="•"/>
            </a:pPr>
            <a:r>
              <a:rPr lang="en-US" dirty="0"/>
              <a:t>There may also be protective factors produced by adipose tissue (CVD outcomes, cancer immunotherapy)</a:t>
            </a:r>
          </a:p>
          <a:p>
            <a:pPr marL="171450" indent="-171450">
              <a:buFont typeface="Arial" panose="020B0604020202020204" pitchFamily="34" charset="0"/>
              <a:buChar char="•"/>
            </a:pPr>
            <a:r>
              <a:rPr lang="en-US" dirty="0"/>
              <a:t>The fact that we describe this is a “paradox” rather than a collection of nuanced observations, is also telling about the pre-conceived assumptions we make about weight and health  </a:t>
            </a:r>
          </a:p>
        </p:txBody>
      </p:sp>
      <p:sp>
        <p:nvSpPr>
          <p:cNvPr id="4" name="Slide Number Placeholder 3">
            <a:extLst>
              <a:ext uri="{FF2B5EF4-FFF2-40B4-BE49-F238E27FC236}">
                <a16:creationId xmlns:a16="http://schemas.microsoft.com/office/drawing/2014/main" id="{30EA0D73-D26E-8FF4-65ED-A1FD81BD3AA2}"/>
              </a:ext>
            </a:extLst>
          </p:cNvPr>
          <p:cNvSpPr>
            <a:spLocks noGrp="1"/>
          </p:cNvSpPr>
          <p:nvPr>
            <p:ph type="sldNum" sz="quarter" idx="5"/>
          </p:nvPr>
        </p:nvSpPr>
        <p:spPr/>
        <p:txBody>
          <a:bodyPr/>
          <a:lstStyle/>
          <a:p>
            <a:fld id="{6201B163-A480-4106-B7FE-B2EAA39DAD82}" type="slidenum">
              <a:rPr lang="en-US" smtClean="0"/>
              <a:t>14</a:t>
            </a:fld>
            <a:endParaRPr lang="en-US"/>
          </a:p>
        </p:txBody>
      </p:sp>
    </p:spTree>
    <p:extLst>
      <p:ext uri="{BB962C8B-B14F-4D97-AF65-F5344CB8AC3E}">
        <p14:creationId xmlns:p14="http://schemas.microsoft.com/office/powerpoint/2010/main" val="296925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5DBCE-DA72-A866-E284-B6F0C548C1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D6374-4A90-5832-9B5E-30679FEC865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4F6C185-149C-8B10-9254-5D7549E82DBB}"/>
              </a:ext>
            </a:extLst>
          </p:cNvPr>
          <p:cNvSpPr>
            <a:spLocks noGrp="1"/>
          </p:cNvSpPr>
          <p:nvPr>
            <p:ph type="body" idx="1"/>
          </p:nvPr>
        </p:nvSpPr>
        <p:spPr/>
        <p:txBody>
          <a:bodyPr/>
          <a:lstStyle/>
          <a:p>
            <a:pPr marL="171450" indent="-171450">
              <a:buFont typeface="Arial" panose="020B0604020202020204" pitchFamily="34" charset="0"/>
              <a:buChar char="•"/>
            </a:pPr>
            <a:r>
              <a:rPr lang="en-US" dirty="0"/>
              <a:t>In 2013,</a:t>
            </a:r>
            <a:r>
              <a:rPr lang="en-US" baseline="0" dirty="0"/>
              <a:t> the AMA voted to designated obesity as a disease. At the time, they cited a number of important reasons for this. </a:t>
            </a:r>
          </a:p>
          <a:p>
            <a:pPr marL="171450" indent="-171450">
              <a:buFont typeface="Arial" panose="020B0604020202020204" pitchFamily="34" charset="0"/>
              <a:buChar char="•"/>
            </a:pPr>
            <a:r>
              <a:rPr lang="en-US" baseline="0" dirty="0"/>
              <a:t>However, there are a number of important arguments </a:t>
            </a:r>
            <a:r>
              <a:rPr lang="en-US" i="1" baseline="0" dirty="0"/>
              <a:t>against</a:t>
            </a:r>
            <a:r>
              <a:rPr lang="en-US" baseline="0" dirty="0"/>
              <a:t> pathologizing obesity, primarily among them the promotion of ineffective or harmful treatments, such as weight loss diets </a:t>
            </a:r>
          </a:p>
        </p:txBody>
      </p:sp>
      <p:sp>
        <p:nvSpPr>
          <p:cNvPr id="4" name="Slide Number Placeholder 3">
            <a:extLst>
              <a:ext uri="{FF2B5EF4-FFF2-40B4-BE49-F238E27FC236}">
                <a16:creationId xmlns:a16="http://schemas.microsoft.com/office/drawing/2014/main" id="{FDCA9F76-1348-D9C1-CEC0-72EA7E1E9F6C}"/>
              </a:ext>
            </a:extLst>
          </p:cNvPr>
          <p:cNvSpPr>
            <a:spLocks noGrp="1"/>
          </p:cNvSpPr>
          <p:nvPr>
            <p:ph type="sldNum" sz="quarter" idx="10"/>
          </p:nvPr>
        </p:nvSpPr>
        <p:spPr/>
        <p:txBody>
          <a:bodyPr/>
          <a:lstStyle/>
          <a:p>
            <a:fld id="{6201B163-A480-4106-B7FE-B2EAA39DAD82}" type="slidenum">
              <a:rPr lang="en-US" smtClean="0"/>
              <a:t>15</a:t>
            </a:fld>
            <a:endParaRPr lang="en-US"/>
          </a:p>
        </p:txBody>
      </p:sp>
    </p:spTree>
    <p:extLst>
      <p:ext uri="{BB962C8B-B14F-4D97-AF65-F5344CB8AC3E}">
        <p14:creationId xmlns:p14="http://schemas.microsoft.com/office/powerpoint/2010/main" val="1086610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338F3-BC48-FB85-37F2-DA4C7C2BED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CBB9EA-A60A-6B9B-195D-DD76F68B85A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2BCC851-AA01-4190-CBD1-7473FB6AA53F}"/>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Unfortunately, weight bias</a:t>
            </a:r>
            <a:r>
              <a:rPr lang="en-US" baseline="0" dirty="0"/>
              <a:t> is pervasive in healthcare</a:t>
            </a:r>
            <a:endParaRPr lang="en-US" dirty="0"/>
          </a:p>
        </p:txBody>
      </p:sp>
      <p:sp>
        <p:nvSpPr>
          <p:cNvPr id="4" name="Slide Number Placeholder 3">
            <a:extLst>
              <a:ext uri="{FF2B5EF4-FFF2-40B4-BE49-F238E27FC236}">
                <a16:creationId xmlns:a16="http://schemas.microsoft.com/office/drawing/2014/main" id="{9EFF9FA6-DACA-F844-E653-87D4C2B9F69D}"/>
              </a:ext>
            </a:extLst>
          </p:cNvPr>
          <p:cNvSpPr>
            <a:spLocks noGrp="1"/>
          </p:cNvSpPr>
          <p:nvPr>
            <p:ph type="sldNum" sz="quarter" idx="10"/>
          </p:nvPr>
        </p:nvSpPr>
        <p:spPr/>
        <p:txBody>
          <a:bodyPr/>
          <a:lstStyle/>
          <a:p>
            <a:fld id="{6201B163-A480-4106-B7FE-B2EAA39DAD82}" type="slidenum">
              <a:rPr lang="en-US" smtClean="0"/>
              <a:t>16</a:t>
            </a:fld>
            <a:endParaRPr lang="en-US"/>
          </a:p>
        </p:txBody>
      </p:sp>
    </p:spTree>
    <p:extLst>
      <p:ext uri="{BB962C8B-B14F-4D97-AF65-F5344CB8AC3E}">
        <p14:creationId xmlns:p14="http://schemas.microsoft.com/office/powerpoint/2010/main" val="618246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76FA1-AF65-1E36-832B-834F635996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AE43A41-24B1-5518-774A-F3BC2ECD874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07F4C41-50E1-E36A-3386-A64F576D1C5D}"/>
              </a:ext>
            </a:extLst>
          </p:cNvPr>
          <p:cNvSpPr>
            <a:spLocks noGrp="1"/>
          </p:cNvSpPr>
          <p:nvPr>
            <p:ph type="body" idx="1"/>
          </p:nvPr>
        </p:nvSpPr>
        <p:spPr/>
        <p:txBody>
          <a:bodyPr/>
          <a:lstStyle/>
          <a:p>
            <a:pPr marL="171450" indent="-171450">
              <a:buFont typeface="Arial" panose="020B0604020202020204" pitchFamily="34" charset="0"/>
              <a:buChar char="•"/>
            </a:pPr>
            <a:r>
              <a:rPr lang="en-US" dirty="0"/>
              <a:t>There are also many studies that show that healthcare providers and trainees have implicit and explicit weight bias </a:t>
            </a:r>
          </a:p>
          <a:p>
            <a:pPr marL="171450" indent="-171450">
              <a:buFont typeface="Arial" panose="020B0604020202020204" pitchFamily="34" charset="0"/>
              <a:buChar char="•"/>
            </a:pPr>
            <a:r>
              <a:rPr lang="en-US" dirty="0"/>
              <a:t>So much of this is about the ideas and feelings we project onto people with higher weight, and based on misconceptions about weight being volitional and within control of the individual</a:t>
            </a:r>
          </a:p>
        </p:txBody>
      </p:sp>
      <p:sp>
        <p:nvSpPr>
          <p:cNvPr id="4" name="Slide Number Placeholder 3">
            <a:extLst>
              <a:ext uri="{FF2B5EF4-FFF2-40B4-BE49-F238E27FC236}">
                <a16:creationId xmlns:a16="http://schemas.microsoft.com/office/drawing/2014/main" id="{B526A4E7-CF18-B3AB-2ED5-90022C1FD60C}"/>
              </a:ext>
            </a:extLst>
          </p:cNvPr>
          <p:cNvSpPr>
            <a:spLocks noGrp="1"/>
          </p:cNvSpPr>
          <p:nvPr>
            <p:ph type="sldNum" sz="quarter" idx="5"/>
          </p:nvPr>
        </p:nvSpPr>
        <p:spPr/>
        <p:txBody>
          <a:bodyPr/>
          <a:lstStyle/>
          <a:p>
            <a:fld id="{6201B163-A480-4106-B7FE-B2EAA39DAD82}" type="slidenum">
              <a:rPr lang="en-US" smtClean="0"/>
              <a:t>17</a:t>
            </a:fld>
            <a:endParaRPr lang="en-US"/>
          </a:p>
        </p:txBody>
      </p:sp>
    </p:spTree>
    <p:extLst>
      <p:ext uri="{BB962C8B-B14F-4D97-AF65-F5344CB8AC3E}">
        <p14:creationId xmlns:p14="http://schemas.microsoft.com/office/powerpoint/2010/main" val="1985783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F355C-9019-D738-575C-B4E46964A4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F5D032-7F35-1287-5355-B20AF41F15D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418E577-5BA5-DDED-DBF2-70FD06BBB2AF}"/>
              </a:ext>
            </a:extLst>
          </p:cNvPr>
          <p:cNvSpPr>
            <a:spLocks noGrp="1"/>
          </p:cNvSpPr>
          <p:nvPr>
            <p:ph type="body" idx="1"/>
          </p:nvPr>
        </p:nvSpPr>
        <p:spPr/>
        <p:txBody>
          <a:bodyPr/>
          <a:lstStyle/>
          <a:p>
            <a:pPr marL="171450" indent="-171450">
              <a:buFont typeface="Arial" panose="020B0604020202020204" pitchFamily="34" charset="0"/>
              <a:buChar char="•"/>
            </a:pPr>
            <a:r>
              <a:rPr lang="en-US" dirty="0"/>
              <a:t>Putting this all together, the </a:t>
            </a:r>
            <a:r>
              <a:rPr lang="en-US" baseline="0" dirty="0"/>
              <a:t>focus on weight and the pathologizing of “obesity” can cause significant harm.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WCHP is not only ineffective at producing thinner, healthier bodies, but has numerous unintended consequences, with documented links to dieting patterns, disordered eating, increased stress and cortisol levels, and worsening physical and emotional health. </a:t>
            </a:r>
          </a:p>
        </p:txBody>
      </p:sp>
      <p:sp>
        <p:nvSpPr>
          <p:cNvPr id="4" name="Slide Number Placeholder 3">
            <a:extLst>
              <a:ext uri="{FF2B5EF4-FFF2-40B4-BE49-F238E27FC236}">
                <a16:creationId xmlns:a16="http://schemas.microsoft.com/office/drawing/2014/main" id="{674213CE-D3E1-4C99-41B7-4361D5E90786}"/>
              </a:ext>
            </a:extLst>
          </p:cNvPr>
          <p:cNvSpPr>
            <a:spLocks noGrp="1"/>
          </p:cNvSpPr>
          <p:nvPr>
            <p:ph type="sldNum" sz="quarter" idx="10"/>
          </p:nvPr>
        </p:nvSpPr>
        <p:spPr/>
        <p:txBody>
          <a:bodyPr/>
          <a:lstStyle/>
          <a:p>
            <a:fld id="{6201B163-A480-4106-B7FE-B2EAA39DAD82}" type="slidenum">
              <a:rPr lang="en-US" smtClean="0"/>
              <a:t>18</a:t>
            </a:fld>
            <a:endParaRPr lang="en-US"/>
          </a:p>
        </p:txBody>
      </p:sp>
    </p:spTree>
    <p:extLst>
      <p:ext uri="{BB962C8B-B14F-4D97-AF65-F5344CB8AC3E}">
        <p14:creationId xmlns:p14="http://schemas.microsoft.com/office/powerpoint/2010/main" val="9193537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Alternative points of view help us to understand that body diversity is a reality. Not everyone is built the same, and so imposing and expectation that everyone fits into a narrow definition of health based on BMI can be very damaging. Body diversity, body acceptance and body neutrality focus instead achieving health through caring for our bodies, regardless of size </a:t>
            </a:r>
            <a:endParaRPr dirty="0"/>
          </a:p>
          <a:p>
            <a:pPr marL="0" lvl="0" indent="0" algn="l" rtl="0">
              <a:lnSpc>
                <a:spcPct val="100000"/>
              </a:lnSpc>
              <a:spcBef>
                <a:spcPts val="0"/>
              </a:spcBef>
              <a:spcAft>
                <a:spcPts val="0"/>
              </a:spcAft>
              <a:buNone/>
            </a:pPr>
            <a:endParaRPr dirty="0"/>
          </a:p>
        </p:txBody>
      </p:sp>
      <p:sp>
        <p:nvSpPr>
          <p:cNvPr id="361" name="Google Shape;36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pPr>
            <a:r>
              <a:rPr lang="en-US" dirty="0"/>
              <a:t>This slide gives background on the person who developed this lecture. </a:t>
            </a:r>
          </a:p>
          <a:p>
            <a:pPr marL="171450" lvl="0" indent="-171450" algn="l" rtl="0">
              <a:lnSpc>
                <a:spcPct val="100000"/>
              </a:lnSpc>
              <a:spcBef>
                <a:spcPts val="0"/>
              </a:spcBef>
              <a:spcAft>
                <a:spcPts val="0"/>
              </a:spcAft>
              <a:buSzPts val="1100"/>
            </a:pPr>
            <a:r>
              <a:rPr lang="en-US" dirty="0"/>
              <a:t>It is an opportunity for the speaker to provide their own positionality with respect to the topic. </a:t>
            </a:r>
          </a:p>
          <a:p>
            <a:pPr marL="171450" lvl="0" indent="-171450" algn="l" rtl="0">
              <a:lnSpc>
                <a:spcPct val="100000"/>
              </a:lnSpc>
              <a:spcBef>
                <a:spcPts val="0"/>
              </a:spcBef>
              <a:spcAft>
                <a:spcPts val="0"/>
              </a:spcAft>
              <a:buSzPts val="1100"/>
            </a:pPr>
            <a:r>
              <a:rPr lang="en-US" dirty="0"/>
              <a:t>This presentation uses the word “fat” as a non-pathologized and accurate descriptor for body type/appearance. “Fat” has been reclaimed by the fat liberation movement, rejecting the societal stigmatization of the word. It’s use here is not meant to </a:t>
            </a:r>
            <a:r>
              <a:rPr lang="en-US"/>
              <a:t>be disparaging in any way.</a:t>
            </a:r>
            <a:endParaRPr dirty="0"/>
          </a:p>
        </p:txBody>
      </p:sp>
      <p:sp>
        <p:nvSpPr>
          <p:cNvPr id="287" name="Google Shape;2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For many reasons, adopting a body diversity approach can help us – both on individual and healthcare delivery levels – improve care and outcomes </a:t>
            </a:r>
            <a:endParaRPr dirty="0"/>
          </a:p>
          <a:p>
            <a:pPr marL="457200" lvl="0" indent="-298450" algn="l" rtl="0">
              <a:lnSpc>
                <a:spcPct val="100000"/>
              </a:lnSpc>
              <a:spcBef>
                <a:spcPts val="0"/>
              </a:spcBef>
              <a:spcAft>
                <a:spcPts val="0"/>
              </a:spcAft>
              <a:buSzPts val="1100"/>
            </a:pPr>
            <a:r>
              <a:rPr lang="en-US" dirty="0"/>
              <a:t>Body diversity shifts the mind from upholding the unrealistic standard of an “ideal” body to the realization of many versions. </a:t>
            </a:r>
            <a:endParaRPr dirty="0"/>
          </a:p>
          <a:p>
            <a:pPr marL="457200" lvl="0" indent="-298450" algn="l" rtl="0">
              <a:lnSpc>
                <a:spcPct val="100000"/>
              </a:lnSpc>
              <a:spcBef>
                <a:spcPts val="0"/>
              </a:spcBef>
              <a:spcAft>
                <a:spcPts val="0"/>
              </a:spcAft>
              <a:buSzPts val="1100"/>
            </a:pPr>
            <a:r>
              <a:rPr lang="en-US" dirty="0"/>
              <a:t>Body diversity gives space for all bodies to be accepted and removes the idea that only beautiful or desirable bodies “count.”</a:t>
            </a:r>
            <a:endParaRPr dirty="0"/>
          </a:p>
        </p:txBody>
      </p:sp>
      <p:sp>
        <p:nvSpPr>
          <p:cNvPr id="368" name="Google Shape;3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In the context of healthcare, there are several things we can do to make our practices more inclusive and accepting for people with higher weight.</a:t>
            </a:r>
            <a:endParaRPr dirty="0"/>
          </a:p>
          <a:p>
            <a:pPr marL="457200" lvl="0" indent="-298450" algn="l" rtl="0">
              <a:lnSpc>
                <a:spcPct val="100000"/>
              </a:lnSpc>
              <a:spcBef>
                <a:spcPts val="0"/>
              </a:spcBef>
              <a:spcAft>
                <a:spcPts val="0"/>
              </a:spcAft>
              <a:buSzPts val="1100"/>
            </a:pPr>
            <a:r>
              <a:rPr lang="en-US" dirty="0"/>
              <a:t>Accommodations for larger bodies are necessary and should be taken account of by healthcare professionals</a:t>
            </a:r>
            <a:endParaRPr dirty="0"/>
          </a:p>
          <a:p>
            <a:pPr marL="457200" lvl="0" indent="-298450" algn="l" rtl="0">
              <a:lnSpc>
                <a:spcPct val="100000"/>
              </a:lnSpc>
              <a:spcBef>
                <a:spcPts val="0"/>
              </a:spcBef>
              <a:spcAft>
                <a:spcPts val="0"/>
              </a:spcAft>
              <a:buSzPts val="1100"/>
            </a:pPr>
            <a:r>
              <a:rPr lang="en-US" dirty="0"/>
              <a:t>Patients should feel welcomed and safe in your practice. Ways to this include adequate seating, proper space between furniture, and language that is affirming </a:t>
            </a:r>
            <a:endParaRPr dirty="0"/>
          </a:p>
        </p:txBody>
      </p:sp>
      <p:sp>
        <p:nvSpPr>
          <p:cNvPr id="374" name="Google Shape;374;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Some alternative approaches focused on health and not body size included HAES® and intuitive eating. As we discuss in the next lecture, it is also important to discuss with patients their relationship to food and to screen for eating disorders. </a:t>
            </a:r>
            <a:endParaRPr dirty="0"/>
          </a:p>
          <a:p>
            <a:pPr marL="457200" lvl="0" indent="-298450" algn="l" rtl="0">
              <a:lnSpc>
                <a:spcPct val="100000"/>
              </a:lnSpc>
              <a:spcBef>
                <a:spcPts val="0"/>
              </a:spcBef>
              <a:spcAft>
                <a:spcPts val="0"/>
              </a:spcAft>
              <a:buSzPts val="1100"/>
            </a:pPr>
            <a:r>
              <a:rPr lang="en-US" dirty="0"/>
              <a:t>We should also not assume all of our patients want to lose weight. Knowing alternative approaches to discuss with your patients is vital</a:t>
            </a:r>
            <a:endParaRPr dirty="0"/>
          </a:p>
          <a:p>
            <a:pPr marL="457200" lvl="0" indent="-298450" algn="l" rtl="0">
              <a:lnSpc>
                <a:spcPct val="100000"/>
              </a:lnSpc>
              <a:spcBef>
                <a:spcPts val="0"/>
              </a:spcBef>
              <a:spcAft>
                <a:spcPts val="0"/>
              </a:spcAft>
              <a:buSzPts val="1100"/>
            </a:pPr>
            <a:r>
              <a:rPr lang="en-US" dirty="0"/>
              <a:t>There are ways you can affirm your patients and help them reach their goals WITHOUT centering weight loss.</a:t>
            </a:r>
            <a:endParaRPr dirty="0"/>
          </a:p>
        </p:txBody>
      </p:sp>
      <p:sp>
        <p:nvSpPr>
          <p:cNvPr id="380" name="Google Shape;380;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pPr>
            <a:r>
              <a:rPr lang="en-US" dirty="0"/>
              <a:t>Let’s reflect again – As you enter your clinical clerkships, you are going to see some of these behaviors, particularly related to weight. </a:t>
            </a:r>
          </a:p>
          <a:p>
            <a:pPr marL="171450" lvl="0" indent="-171450" algn="l" rtl="0">
              <a:lnSpc>
                <a:spcPct val="100000"/>
              </a:lnSpc>
              <a:spcBef>
                <a:spcPts val="0"/>
              </a:spcBef>
              <a:spcAft>
                <a:spcPts val="0"/>
              </a:spcAft>
              <a:buSzPts val="1100"/>
            </a:pPr>
            <a:r>
              <a:rPr lang="en-US" dirty="0"/>
              <a:t>If this even sometimes applies to your view towards patients, we need to keep working to improve upon our biases and communication skills</a:t>
            </a:r>
            <a:endParaRPr dirty="0"/>
          </a:p>
        </p:txBody>
      </p:sp>
      <p:sp>
        <p:nvSpPr>
          <p:cNvPr id="387" name="Google Shape;38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Physicians can utilize the Presence 5 Intervention for Healthcare Framework to walk them through the process of interacting with fat patients.</a:t>
            </a:r>
            <a:endParaRPr dirty="0"/>
          </a:p>
          <a:p>
            <a:pPr marL="457200" lvl="0" indent="-298450" algn="l" rtl="0">
              <a:lnSpc>
                <a:spcPct val="100000"/>
              </a:lnSpc>
              <a:spcBef>
                <a:spcPts val="0"/>
              </a:spcBef>
              <a:spcAft>
                <a:spcPts val="0"/>
              </a:spcAft>
              <a:buSzPts val="1100"/>
            </a:pPr>
            <a:r>
              <a:rPr lang="en-US" dirty="0"/>
              <a:t>The P5 framework is patient centered, situating the physician as a teammate and advocate as opposed to the authoritarian who has all the answers.</a:t>
            </a:r>
            <a:endParaRPr dirty="0"/>
          </a:p>
          <a:p>
            <a:pPr marL="457200" lvl="0" indent="-298450" algn="l" rtl="0">
              <a:lnSpc>
                <a:spcPct val="100000"/>
              </a:lnSpc>
              <a:spcBef>
                <a:spcPts val="0"/>
              </a:spcBef>
              <a:spcAft>
                <a:spcPts val="0"/>
              </a:spcAft>
              <a:buSzPts val="1100"/>
            </a:pPr>
            <a:r>
              <a:rPr lang="en-US" dirty="0"/>
              <a:t>Asking the right questions and remaining present during listening assists doctors in learning more about their patients to prescribe the right course of action. It also helps them to be better advocates.</a:t>
            </a:r>
            <a:endParaRPr dirty="0"/>
          </a:p>
          <a:p>
            <a:pPr marL="457200" lvl="0" indent="-298450" algn="l" rtl="0">
              <a:lnSpc>
                <a:spcPct val="100000"/>
              </a:lnSpc>
              <a:spcBef>
                <a:spcPts val="0"/>
              </a:spcBef>
              <a:spcAft>
                <a:spcPts val="0"/>
              </a:spcAft>
              <a:buSzPts val="1100"/>
            </a:pPr>
            <a:r>
              <a:rPr lang="en-US" dirty="0"/>
              <a:t>This is a useful reminder of how important it is to listen to our patients rather than imposing our own agendas. And it is particularly relevant for all patients who may be subjected to oppression, stigma, and stereotypes. </a:t>
            </a:r>
            <a:endParaRPr dirty="0"/>
          </a:p>
        </p:txBody>
      </p:sp>
      <p:sp>
        <p:nvSpPr>
          <p:cNvPr id="394" name="Google Shape;394;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5A92C-FEAD-BC2F-1CFF-35236A7AC8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B5E08F-6ECF-827E-CEBA-E53A8573542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36179DB-D667-3A87-8852-E976068236E7}"/>
              </a:ext>
            </a:extLst>
          </p:cNvPr>
          <p:cNvSpPr>
            <a:spLocks noGrp="1"/>
          </p:cNvSpPr>
          <p:nvPr>
            <p:ph type="body" idx="1"/>
          </p:nvPr>
        </p:nvSpPr>
        <p:spPr/>
        <p:txBody>
          <a:bodyPr/>
          <a:lstStyle/>
          <a:p>
            <a:pPr marL="171450" indent="-171450">
              <a:buFont typeface="Arial" panose="020B0604020202020204" pitchFamily="34" charset="0"/>
              <a:buChar char="•"/>
            </a:pPr>
            <a:r>
              <a:rPr lang="en-US" dirty="0"/>
              <a:t>Next, we will move on to describe specific ways that we can provide weight-inclusive care, which moves away from focusing on weight as a marker of health, and aims to reduce weight stigma in healthcare settings </a:t>
            </a:r>
          </a:p>
        </p:txBody>
      </p:sp>
      <p:sp>
        <p:nvSpPr>
          <p:cNvPr id="4" name="Slide Number Placeholder 3">
            <a:extLst>
              <a:ext uri="{FF2B5EF4-FFF2-40B4-BE49-F238E27FC236}">
                <a16:creationId xmlns:a16="http://schemas.microsoft.com/office/drawing/2014/main" id="{CEE859D4-BAC1-F7B8-5026-258B3C28B1BA}"/>
              </a:ext>
            </a:extLst>
          </p:cNvPr>
          <p:cNvSpPr>
            <a:spLocks noGrp="1"/>
          </p:cNvSpPr>
          <p:nvPr>
            <p:ph type="sldNum" sz="quarter" idx="5"/>
          </p:nvPr>
        </p:nvSpPr>
        <p:spPr/>
        <p:txBody>
          <a:bodyPr/>
          <a:lstStyle/>
          <a:p>
            <a:fld id="{6201B163-A480-4106-B7FE-B2EAA39DAD82}" type="slidenum">
              <a:rPr lang="en-US" smtClean="0"/>
              <a:t>25</a:t>
            </a:fld>
            <a:endParaRPr lang="en-US"/>
          </a:p>
        </p:txBody>
      </p:sp>
    </p:spTree>
    <p:extLst>
      <p:ext uri="{BB962C8B-B14F-4D97-AF65-F5344CB8AC3E}">
        <p14:creationId xmlns:p14="http://schemas.microsoft.com/office/powerpoint/2010/main" val="5258254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9C8B2-A7DC-1DC5-94C3-B09E718505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DC6B82-6AE4-0FC1-9F59-E6C6712A9AE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D21993D-B7FD-648B-86F5-26AE074E4312}"/>
              </a:ext>
            </a:extLst>
          </p:cNvPr>
          <p:cNvSpPr>
            <a:spLocks noGrp="1"/>
          </p:cNvSpPr>
          <p:nvPr>
            <p:ph type="body" idx="1"/>
          </p:nvPr>
        </p:nvSpPr>
        <p:spPr/>
        <p:txBody>
          <a:bodyPr/>
          <a:lstStyle/>
          <a:p>
            <a:pPr marL="171450" indent="-171450">
              <a:buFont typeface="Arial" panose="020B0604020202020204" pitchFamily="34" charset="0"/>
              <a:buChar char="•"/>
            </a:pPr>
            <a:r>
              <a:rPr lang="en-US" dirty="0"/>
              <a:t>When we talk about reducing bias, often the first step is a critical self-reflection </a:t>
            </a:r>
          </a:p>
          <a:p>
            <a:pPr marL="171450" indent="-171450">
              <a:buFont typeface="Arial" panose="020B0604020202020204" pitchFamily="34" charset="0"/>
              <a:buChar char="•"/>
            </a:pPr>
            <a:r>
              <a:rPr lang="en-US" dirty="0"/>
              <a:t>Reflecting on these questions can help us identify and understand our thoughts, feelings, and behaviors</a:t>
            </a:r>
          </a:p>
        </p:txBody>
      </p:sp>
      <p:sp>
        <p:nvSpPr>
          <p:cNvPr id="4" name="Slide Number Placeholder 3">
            <a:extLst>
              <a:ext uri="{FF2B5EF4-FFF2-40B4-BE49-F238E27FC236}">
                <a16:creationId xmlns:a16="http://schemas.microsoft.com/office/drawing/2014/main" id="{DE73202F-71BC-6EA2-60C6-FE96B9274054}"/>
              </a:ext>
            </a:extLst>
          </p:cNvPr>
          <p:cNvSpPr>
            <a:spLocks noGrp="1"/>
          </p:cNvSpPr>
          <p:nvPr>
            <p:ph type="sldNum" sz="quarter" idx="5"/>
          </p:nvPr>
        </p:nvSpPr>
        <p:spPr/>
        <p:txBody>
          <a:bodyPr/>
          <a:lstStyle/>
          <a:p>
            <a:fld id="{6201B163-A480-4106-B7FE-B2EAA39DAD82}" type="slidenum">
              <a:rPr lang="en-US" smtClean="0"/>
              <a:t>26</a:t>
            </a:fld>
            <a:endParaRPr lang="en-US"/>
          </a:p>
        </p:txBody>
      </p:sp>
    </p:spTree>
    <p:extLst>
      <p:ext uri="{BB962C8B-B14F-4D97-AF65-F5344CB8AC3E}">
        <p14:creationId xmlns:p14="http://schemas.microsoft.com/office/powerpoint/2010/main" val="42628813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a:extLst>
            <a:ext uri="{FF2B5EF4-FFF2-40B4-BE49-F238E27FC236}">
              <a16:creationId xmlns:a16="http://schemas.microsoft.com/office/drawing/2014/main" id="{56B2C9AA-3CAC-52F7-F252-6880122DE67F}"/>
            </a:ext>
          </a:extLst>
        </p:cNvPr>
        <p:cNvGrpSpPr/>
        <p:nvPr/>
      </p:nvGrpSpPr>
      <p:grpSpPr>
        <a:xfrm>
          <a:off x="0" y="0"/>
          <a:ext cx="0" cy="0"/>
          <a:chOff x="0" y="0"/>
          <a:chExt cx="0" cy="0"/>
        </a:xfrm>
      </p:grpSpPr>
      <p:sp>
        <p:nvSpPr>
          <p:cNvPr id="352" name="Google Shape;352;p11:notes">
            <a:extLst>
              <a:ext uri="{FF2B5EF4-FFF2-40B4-BE49-F238E27FC236}">
                <a16:creationId xmlns:a16="http://schemas.microsoft.com/office/drawing/2014/main" id="{E36A1E29-35D3-545A-ACB0-46F1EC4C947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n-US" dirty="0"/>
              <a:t>As we discussed in the first lecture, alternative points of view help us to understand that body diversity is a reality. </a:t>
            </a:r>
          </a:p>
          <a:p>
            <a:pPr marL="628650" lvl="1" indent="-171450" algn="l" rtl="0">
              <a:spcBef>
                <a:spcPts val="0"/>
              </a:spcBef>
              <a:spcAft>
                <a:spcPts val="0"/>
              </a:spcAft>
              <a:buFont typeface="Arial" panose="020B0604020202020204" pitchFamily="34" charset="0"/>
              <a:buChar char="•"/>
            </a:pPr>
            <a:r>
              <a:rPr lang="en-US" dirty="0"/>
              <a:t>Not everyone is built the same, and so imposing an expectation that everyone fits into a narrow definition of health based on the problematic BMI can be damaging. </a:t>
            </a:r>
          </a:p>
          <a:p>
            <a:pPr marL="171450" lvl="0" indent="-171450" algn="l" rtl="0">
              <a:spcBef>
                <a:spcPts val="0"/>
              </a:spcBef>
              <a:spcAft>
                <a:spcPts val="0"/>
              </a:spcAft>
              <a:buFont typeface="Arial" panose="020B0604020202020204" pitchFamily="34" charset="0"/>
              <a:buChar char="•"/>
            </a:pPr>
            <a:r>
              <a:rPr lang="en-US" dirty="0"/>
              <a:t>Body diversity, body acceptance and body neutrality focus instead achieving health through caring for our bodies, regardless of size </a:t>
            </a:r>
            <a:endParaRPr dirty="0"/>
          </a:p>
        </p:txBody>
      </p:sp>
      <p:sp>
        <p:nvSpPr>
          <p:cNvPr id="353" name="Google Shape;353;p11:notes">
            <a:extLst>
              <a:ext uri="{FF2B5EF4-FFF2-40B4-BE49-F238E27FC236}">
                <a16:creationId xmlns:a16="http://schemas.microsoft.com/office/drawing/2014/main" id="{D93E95CB-4C34-3D7D-7F0F-70ED0F1792C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60392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3CFC2-D175-4EF1-EB6D-65C6B97C20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836290-7C41-0E47-08E5-8469DB9F2E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A061B5-A21E-E4EC-DD41-7FDFEEA2BB0C}"/>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Having a healthy attitude rather than a shaming one toward our bodies: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 order to care for our bodies over the long term, we need to be able to honor it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Creating inclusive and supportive spaces means ensuring patients that they are seen, heard, and valued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a:extLst>
              <a:ext uri="{FF2B5EF4-FFF2-40B4-BE49-F238E27FC236}">
                <a16:creationId xmlns:a16="http://schemas.microsoft.com/office/drawing/2014/main" id="{3A51F637-8474-9D1B-6D0B-FA2F99FACF73}"/>
              </a:ext>
            </a:extLst>
          </p:cNvPr>
          <p:cNvSpPr>
            <a:spLocks noGrp="1"/>
          </p:cNvSpPr>
          <p:nvPr>
            <p:ph type="sldNum" sz="quarter" idx="10"/>
          </p:nvPr>
        </p:nvSpPr>
        <p:spPr/>
        <p:txBody>
          <a:bodyPr/>
          <a:lstStyle/>
          <a:p>
            <a:fld id="{6201B163-A480-4106-B7FE-B2EAA39DAD82}" type="slidenum">
              <a:rPr lang="en-US" smtClean="0"/>
              <a:t>28</a:t>
            </a:fld>
            <a:endParaRPr lang="en-US"/>
          </a:p>
        </p:txBody>
      </p:sp>
    </p:spTree>
    <p:extLst>
      <p:ext uri="{BB962C8B-B14F-4D97-AF65-F5344CB8AC3E}">
        <p14:creationId xmlns:p14="http://schemas.microsoft.com/office/powerpoint/2010/main" val="30046276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4FA5B-CACA-0414-4955-9C29716849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1F98D0-8829-E21B-2152-55E9A8660E8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5D95223-B15F-33AE-8E1A-29F8B6678ED3}"/>
              </a:ext>
            </a:extLst>
          </p:cNvPr>
          <p:cNvSpPr>
            <a:spLocks noGrp="1"/>
          </p:cNvSpPr>
          <p:nvPr>
            <p:ph type="body" idx="1"/>
          </p:nvPr>
        </p:nvSpPr>
        <p:spPr/>
        <p:txBody>
          <a:bodyPr/>
          <a:lstStyle/>
          <a:p>
            <a:pPr marL="171450" indent="-171450">
              <a:buFont typeface="Arial" panose="020B0604020202020204" pitchFamily="34" charset="0"/>
              <a:buChar char="•"/>
            </a:pPr>
            <a:r>
              <a:rPr lang="en-US" dirty="0"/>
              <a:t>For</a:t>
            </a:r>
            <a:r>
              <a:rPr lang="en-US" baseline="0" dirty="0"/>
              <a:t> some, weight is not a priority, for others, they may come to you asking about weight loss or weight gain, and nutrition in particular. </a:t>
            </a:r>
          </a:p>
          <a:p>
            <a:pPr marL="171450" indent="-171450">
              <a:buFont typeface="Arial" panose="020B0604020202020204" pitchFamily="34" charset="0"/>
              <a:buChar char="•"/>
            </a:pPr>
            <a:r>
              <a:rPr lang="en-US" baseline="0" dirty="0"/>
              <a:t>Follow your patient’s lead and listen to their needs and priorities.</a:t>
            </a:r>
          </a:p>
          <a:p>
            <a:pPr marL="171450" indent="-171450">
              <a:buFont typeface="Arial" panose="020B0604020202020204" pitchFamily="34" charset="0"/>
              <a:buChar char="•"/>
            </a:pPr>
            <a:r>
              <a:rPr lang="en-US" baseline="0" dirty="0"/>
              <a:t>And remember to center </a:t>
            </a:r>
            <a:r>
              <a:rPr lang="en-US" b="1" i="1" baseline="0" dirty="0"/>
              <a:t>health</a:t>
            </a:r>
            <a:r>
              <a:rPr lang="en-US" baseline="0" dirty="0"/>
              <a:t>, not weight </a:t>
            </a:r>
          </a:p>
          <a:p>
            <a:endParaRPr lang="en-US" dirty="0"/>
          </a:p>
        </p:txBody>
      </p:sp>
      <p:sp>
        <p:nvSpPr>
          <p:cNvPr id="4" name="Slide Number Placeholder 3">
            <a:extLst>
              <a:ext uri="{FF2B5EF4-FFF2-40B4-BE49-F238E27FC236}">
                <a16:creationId xmlns:a16="http://schemas.microsoft.com/office/drawing/2014/main" id="{65E44432-6892-D3C9-26D1-89760136931D}"/>
              </a:ext>
            </a:extLst>
          </p:cNvPr>
          <p:cNvSpPr>
            <a:spLocks noGrp="1"/>
          </p:cNvSpPr>
          <p:nvPr>
            <p:ph type="sldNum" sz="quarter" idx="10"/>
          </p:nvPr>
        </p:nvSpPr>
        <p:spPr/>
        <p:txBody>
          <a:bodyPr/>
          <a:lstStyle/>
          <a:p>
            <a:fld id="{6201B163-A480-4106-B7FE-B2EAA39DAD82}" type="slidenum">
              <a:rPr lang="en-US" smtClean="0"/>
              <a:t>29</a:t>
            </a:fld>
            <a:endParaRPr lang="en-US"/>
          </a:p>
        </p:txBody>
      </p:sp>
    </p:spTree>
    <p:extLst>
      <p:ext uri="{BB962C8B-B14F-4D97-AF65-F5344CB8AC3E}">
        <p14:creationId xmlns:p14="http://schemas.microsoft.com/office/powerpoint/2010/main" val="406626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pPr>
            <a:r>
              <a:rPr lang="en-US" dirty="0"/>
              <a:t>It is important to note that many people will have had traumatic experiences related to weight, including eating disorders. </a:t>
            </a:r>
          </a:p>
          <a:p>
            <a:pPr marL="171450" lvl="0" indent="-171450" algn="l" rtl="0">
              <a:lnSpc>
                <a:spcPct val="100000"/>
              </a:lnSpc>
              <a:spcBef>
                <a:spcPts val="0"/>
              </a:spcBef>
              <a:spcAft>
                <a:spcPts val="0"/>
              </a:spcAft>
              <a:buSzPts val="1100"/>
            </a:pPr>
            <a:r>
              <a:rPr lang="en-US" dirty="0"/>
              <a:t>It also presents information that challenges many assumptions we have about weight in society and healthcare. </a:t>
            </a:r>
          </a:p>
          <a:p>
            <a:pPr marL="171450" lvl="0" indent="-171450" algn="l" rtl="0">
              <a:lnSpc>
                <a:spcPct val="100000"/>
              </a:lnSpc>
              <a:spcBef>
                <a:spcPts val="0"/>
              </a:spcBef>
              <a:spcAft>
                <a:spcPts val="0"/>
              </a:spcAft>
              <a:buSzPts val="1100"/>
            </a:pPr>
            <a:r>
              <a:rPr lang="en-US" dirty="0"/>
              <a:t>We ask learners to keep an open mind and be mindful of their emotional responses. </a:t>
            </a:r>
            <a:endParaRPr dirty="0"/>
          </a:p>
        </p:txBody>
      </p:sp>
      <p:sp>
        <p:nvSpPr>
          <p:cNvPr id="293" name="Google Shape;2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8A775-D2F6-9BE2-98DE-B2295C3791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E868D7-F0E3-162C-7704-17B550E827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CB0DE0-CC86-6075-0E3E-6F0F448D1469}"/>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Many providers make assumptions about the sexual lives of patients based on weight, and miss out on important opportunities for counseling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Weight can affect access to testing and dosing or effectiveness of medications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a:solidFill>
                  <a:schemeClr val="tx1"/>
                </a:solidFill>
                <a:effectLst/>
                <a:latin typeface="+mn-lt"/>
                <a:ea typeface="+mn-ea"/>
                <a:cs typeface="+mn-cs"/>
              </a:rPr>
              <a:t>For example, emergency contraception is less effective for people with higher body weight, and people with larger bodies may require different doses for pain medications and antimicrobials. </a:t>
            </a:r>
            <a:endParaRPr lang="en-US" dirty="0"/>
          </a:p>
          <a:p>
            <a:pPr marL="171450" indent="-171450">
              <a:buFont typeface="Arial" panose="020B0604020202020204" pitchFamily="34" charset="0"/>
              <a:buChar char="•"/>
            </a:pPr>
            <a:r>
              <a:rPr lang="en-US" dirty="0"/>
              <a:t>Committing to health equity means advocating for addressing the social determinants of health</a:t>
            </a:r>
          </a:p>
        </p:txBody>
      </p:sp>
      <p:sp>
        <p:nvSpPr>
          <p:cNvPr id="4" name="Slide Number Placeholder 3">
            <a:extLst>
              <a:ext uri="{FF2B5EF4-FFF2-40B4-BE49-F238E27FC236}">
                <a16:creationId xmlns:a16="http://schemas.microsoft.com/office/drawing/2014/main" id="{DB5D3675-1C73-1417-97CE-77137CFEACBB}"/>
              </a:ext>
            </a:extLst>
          </p:cNvPr>
          <p:cNvSpPr>
            <a:spLocks noGrp="1"/>
          </p:cNvSpPr>
          <p:nvPr>
            <p:ph type="sldNum" sz="quarter" idx="10"/>
          </p:nvPr>
        </p:nvSpPr>
        <p:spPr/>
        <p:txBody>
          <a:bodyPr/>
          <a:lstStyle/>
          <a:p>
            <a:fld id="{6201B163-A480-4106-B7FE-B2EAA39DAD82}" type="slidenum">
              <a:rPr lang="en-US" smtClean="0"/>
              <a:t>30</a:t>
            </a:fld>
            <a:endParaRPr lang="en-US"/>
          </a:p>
        </p:txBody>
      </p:sp>
    </p:spTree>
    <p:extLst>
      <p:ext uri="{BB962C8B-B14F-4D97-AF65-F5344CB8AC3E}">
        <p14:creationId xmlns:p14="http://schemas.microsoft.com/office/powerpoint/2010/main" val="3781174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71356-4BAC-8943-5A6D-851DCD29F5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940651-9550-19A9-10E4-2A48755A2E7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148D255-4550-317F-1C51-AC8ADB8A429F}"/>
              </a:ext>
            </a:extLst>
          </p:cNvPr>
          <p:cNvSpPr>
            <a:spLocks noGrp="1"/>
          </p:cNvSpPr>
          <p:nvPr>
            <p:ph type="body" idx="1"/>
          </p:nvPr>
        </p:nvSpPr>
        <p:spPr/>
        <p:txBody>
          <a:bodyPr/>
          <a:lstStyle/>
          <a:p>
            <a:pPr marL="171450" indent="-171450">
              <a:buFont typeface="Arial" panose="020B0604020202020204" pitchFamily="34" charset="0"/>
              <a:buChar char="•"/>
            </a:pPr>
            <a:r>
              <a:rPr lang="en-US" dirty="0"/>
              <a:t>Words matter when we are talking to or about our patients, including the in the medical record. </a:t>
            </a:r>
          </a:p>
          <a:p>
            <a:pPr marL="171450" indent="-171450">
              <a:buFont typeface="Arial" panose="020B0604020202020204" pitchFamily="34" charset="0"/>
              <a:buChar char="•"/>
            </a:pPr>
            <a:r>
              <a:rPr lang="en-US" dirty="0"/>
              <a:t>It is important to discuss terms in flux: </a:t>
            </a:r>
          </a:p>
          <a:p>
            <a:pPr marL="628650" lvl="1" indent="-171450">
              <a:buFont typeface="Arial" panose="020B0604020202020204" pitchFamily="34" charset="0"/>
              <a:buChar char="•"/>
            </a:pPr>
            <a:r>
              <a:rPr lang="en-US" dirty="0"/>
              <a:t>For some, BMI is neutral and acceptable; others who learn about its limitations may find it difficult to talk about and may resist focusing on this number. </a:t>
            </a:r>
          </a:p>
          <a:p>
            <a:pPr marL="628650" lvl="1" indent="-171450">
              <a:buFont typeface="Arial" panose="020B0604020202020204" pitchFamily="34" charset="0"/>
              <a:buChar char="•"/>
            </a:pPr>
            <a:r>
              <a:rPr lang="en-US" dirty="0"/>
              <a:t>Similarly, words associated with BMI classifications and the pathologizing of higher weight may not be acceptable to some patients. </a:t>
            </a:r>
          </a:p>
          <a:p>
            <a:pPr marL="628650" lvl="1" indent="-171450">
              <a:buFont typeface="Arial" panose="020B0604020202020204" pitchFamily="34" charset="0"/>
              <a:buChar char="•"/>
            </a:pPr>
            <a:r>
              <a:rPr lang="en-US" dirty="0"/>
              <a:t>Fat and fatness are additional terms in flux. Some may find the words to be stigmatizing or offensive. Others have reclaimed fat and fatness as non-pathologized descriptors of body types, including those who embrace the fat liberation movement. </a:t>
            </a:r>
          </a:p>
          <a:p>
            <a:pPr marL="171450" indent="-171450">
              <a:buFont typeface="Arial" panose="020B0604020202020204" pitchFamily="34" charset="0"/>
              <a:buChar char="•"/>
            </a:pPr>
            <a:r>
              <a:rPr lang="en-US" dirty="0"/>
              <a:t>Here as well, it is important to follow your patient’s lead. In healthcare, we have embraced person-first language (e.g., “person with diabetes”, instead of “a diabetic”) but patients may have important reasons for the choices they make with words and how they describe themselves. </a:t>
            </a:r>
          </a:p>
        </p:txBody>
      </p:sp>
      <p:sp>
        <p:nvSpPr>
          <p:cNvPr id="4" name="Slide Number Placeholder 3">
            <a:extLst>
              <a:ext uri="{FF2B5EF4-FFF2-40B4-BE49-F238E27FC236}">
                <a16:creationId xmlns:a16="http://schemas.microsoft.com/office/drawing/2014/main" id="{E5223960-F5CE-3FDC-94C0-2216E323F8F5}"/>
              </a:ext>
            </a:extLst>
          </p:cNvPr>
          <p:cNvSpPr>
            <a:spLocks noGrp="1"/>
          </p:cNvSpPr>
          <p:nvPr>
            <p:ph type="sldNum" sz="quarter" idx="5"/>
          </p:nvPr>
        </p:nvSpPr>
        <p:spPr/>
        <p:txBody>
          <a:bodyPr/>
          <a:lstStyle/>
          <a:p>
            <a:fld id="{6201B163-A480-4106-B7FE-B2EAA39DAD82}" type="slidenum">
              <a:rPr lang="en-US" smtClean="0"/>
              <a:t>31</a:t>
            </a:fld>
            <a:endParaRPr lang="en-US"/>
          </a:p>
        </p:txBody>
      </p:sp>
    </p:spTree>
    <p:extLst>
      <p:ext uri="{BB962C8B-B14F-4D97-AF65-F5344CB8AC3E}">
        <p14:creationId xmlns:p14="http://schemas.microsoft.com/office/powerpoint/2010/main" val="3161609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DF49E7-0511-88E9-2728-5440D47C1E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7329B7-0BBF-79AD-7DDB-1B40753E761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938287D-7F60-A4BD-23D5-214AD0B39B6B}"/>
              </a:ext>
            </a:extLst>
          </p:cNvPr>
          <p:cNvSpPr>
            <a:spLocks noGrp="1"/>
          </p:cNvSpPr>
          <p:nvPr>
            <p:ph type="body" idx="1"/>
          </p:nvPr>
        </p:nvSpPr>
        <p:spPr/>
        <p:txBody>
          <a:bodyPr/>
          <a:lstStyle/>
          <a:p>
            <a:pPr marL="171450" indent="-171450">
              <a:buFont typeface="Arial" panose="020B0604020202020204" pitchFamily="34" charset="0"/>
              <a:buChar char="•"/>
            </a:pPr>
            <a:r>
              <a:rPr lang="en-US" dirty="0"/>
              <a:t>In certain</a:t>
            </a:r>
            <a:r>
              <a:rPr lang="en-US" baseline="0" dirty="0"/>
              <a:t> scenarios, it is appropriate to bring up weight as a health concern. </a:t>
            </a:r>
          </a:p>
          <a:p>
            <a:pPr marL="171450" indent="-171450">
              <a:buFont typeface="Arial" panose="020B0604020202020204" pitchFamily="34" charset="0"/>
              <a:buChar char="•"/>
            </a:pPr>
            <a:r>
              <a:rPr lang="en-US" sz="1200" b="0" i="0" kern="1200" baseline="0" dirty="0">
                <a:solidFill>
                  <a:schemeClr val="tx1"/>
                </a:solidFill>
                <a:effectLst/>
                <a:latin typeface="+mn-lt"/>
                <a:ea typeface="+mn-ea"/>
                <a:cs typeface="+mn-cs"/>
              </a:rPr>
              <a:t>First, a</a:t>
            </a:r>
            <a:r>
              <a:rPr lang="en-US" sz="1200" b="0" i="0" kern="1200" dirty="0">
                <a:solidFill>
                  <a:schemeClr val="tx1"/>
                </a:solidFill>
                <a:effectLst/>
                <a:latin typeface="+mn-lt"/>
                <a:ea typeface="+mn-ea"/>
                <a:cs typeface="+mn-cs"/>
              </a:rPr>
              <a:t>sk yourself if a patient’s weight is truly affecting their health or contributing to a health issue.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it is, have an honest and respectful discussion about why and how.</a:t>
            </a:r>
            <a:r>
              <a:rPr lang="en-US" sz="1200" b="0" i="0" kern="1200" baseline="0" dirty="0">
                <a:solidFill>
                  <a:schemeClr val="tx1"/>
                </a:solidFill>
                <a:effectLst/>
                <a:latin typeface="+mn-lt"/>
                <a:ea typeface="+mn-ea"/>
                <a:cs typeface="+mn-cs"/>
              </a:rPr>
              <a:t> </a:t>
            </a:r>
          </a:p>
          <a:p>
            <a:pPr marL="171450" indent="-171450">
              <a:buFont typeface="Arial" panose="020B0604020202020204" pitchFamily="34" charset="0"/>
              <a:buChar char="•"/>
            </a:pPr>
            <a:r>
              <a:rPr lang="en-US" sz="1200" b="0" i="0" kern="1200" baseline="0" dirty="0">
                <a:solidFill>
                  <a:schemeClr val="tx1"/>
                </a:solidFill>
                <a:effectLst/>
                <a:latin typeface="+mn-lt"/>
                <a:ea typeface="+mn-ea"/>
                <a:cs typeface="+mn-cs"/>
              </a:rPr>
              <a:t>In understanding that patients may have had adverse experiences with healthcare in the past, it can be helpful to ask permission.</a:t>
            </a:r>
          </a:p>
          <a:p>
            <a:pPr marL="171450" indent="-171450">
              <a:buFont typeface="Arial" panose="020B0604020202020204" pitchFamily="34" charset="0"/>
              <a:buChar char="•"/>
            </a:pPr>
            <a:r>
              <a:rPr lang="en-US" sz="1200" b="0" i="0" kern="1200" baseline="0" dirty="0">
                <a:solidFill>
                  <a:schemeClr val="tx1"/>
                </a:solidFill>
                <a:effectLst/>
                <a:latin typeface="+mn-lt"/>
                <a:ea typeface="+mn-ea"/>
                <a:cs typeface="+mn-cs"/>
              </a:rPr>
              <a:t>Obesity specialists will also tell you how important it is to ask about and understand the patient’s perspective, particularly around external and internalized stigma; patients may be used to being dismissed, not believed, and having assumptions made about lifestyle factors. Listening to their experiences with stigma is a very important part of understanding the context of their health needs </a:t>
            </a:r>
            <a:endParaRPr lang="en-US" dirty="0"/>
          </a:p>
        </p:txBody>
      </p:sp>
      <p:sp>
        <p:nvSpPr>
          <p:cNvPr id="4" name="Slide Number Placeholder 3">
            <a:extLst>
              <a:ext uri="{FF2B5EF4-FFF2-40B4-BE49-F238E27FC236}">
                <a16:creationId xmlns:a16="http://schemas.microsoft.com/office/drawing/2014/main" id="{72372C76-83D9-9534-7953-F4CA15639E19}"/>
              </a:ext>
            </a:extLst>
          </p:cNvPr>
          <p:cNvSpPr>
            <a:spLocks noGrp="1"/>
          </p:cNvSpPr>
          <p:nvPr>
            <p:ph type="sldNum" sz="quarter" idx="10"/>
          </p:nvPr>
        </p:nvSpPr>
        <p:spPr/>
        <p:txBody>
          <a:bodyPr/>
          <a:lstStyle/>
          <a:p>
            <a:fld id="{6201B163-A480-4106-B7FE-B2EAA39DAD82}" type="slidenum">
              <a:rPr lang="en-US" smtClean="0"/>
              <a:t>32</a:t>
            </a:fld>
            <a:endParaRPr lang="en-US"/>
          </a:p>
        </p:txBody>
      </p:sp>
    </p:spTree>
    <p:extLst>
      <p:ext uri="{BB962C8B-B14F-4D97-AF65-F5344CB8AC3E}">
        <p14:creationId xmlns:p14="http://schemas.microsoft.com/office/powerpoint/2010/main" val="5506544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5E415-3889-A0EB-9AEF-15A61984438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BE1876-6532-6294-7D6F-AC0D243C58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80841F-D69A-13BC-9B82-10E867E411F8}"/>
              </a:ext>
            </a:extLst>
          </p:cNvPr>
          <p:cNvSpPr>
            <a:spLocks noGrp="1"/>
          </p:cNvSpPr>
          <p:nvPr>
            <p:ph type="body" idx="1"/>
          </p:nvPr>
        </p:nvSpPr>
        <p:spPr/>
        <p:txBody>
          <a:bodyPr/>
          <a:lstStyle/>
          <a:p>
            <a:pPr marL="171450" indent="-171450">
              <a:buFont typeface="Arial" panose="020B0604020202020204" pitchFamily="34" charset="0"/>
              <a:buChar char="•"/>
            </a:pPr>
            <a:r>
              <a:rPr lang="en-US" dirty="0"/>
              <a:t>It remains essential to screen for disordered eating when bringing up the topic of weight, since weight stigma has been strongly associated with disordered eating. </a:t>
            </a:r>
          </a:p>
          <a:p>
            <a:pPr marL="171450" indent="-171450">
              <a:buFont typeface="Arial" panose="020B0604020202020204" pitchFamily="34" charset="0"/>
              <a:buChar char="•"/>
            </a:pPr>
            <a:r>
              <a:rPr lang="en-US" dirty="0"/>
              <a:t>This is a helpful screening tool, validated in the cited JGIM article, that can be used in multiple settings. </a:t>
            </a:r>
          </a:p>
        </p:txBody>
      </p:sp>
      <p:sp>
        <p:nvSpPr>
          <p:cNvPr id="4" name="Slide Number Placeholder 3">
            <a:extLst>
              <a:ext uri="{FF2B5EF4-FFF2-40B4-BE49-F238E27FC236}">
                <a16:creationId xmlns:a16="http://schemas.microsoft.com/office/drawing/2014/main" id="{FE640E29-A029-4C9C-E37C-38FB97CD0A0B}"/>
              </a:ext>
            </a:extLst>
          </p:cNvPr>
          <p:cNvSpPr>
            <a:spLocks noGrp="1"/>
          </p:cNvSpPr>
          <p:nvPr>
            <p:ph type="sldNum" sz="quarter" idx="10"/>
          </p:nvPr>
        </p:nvSpPr>
        <p:spPr/>
        <p:txBody>
          <a:bodyPr/>
          <a:lstStyle/>
          <a:p>
            <a:fld id="{6201B163-A480-4106-B7FE-B2EAA39DAD82}" type="slidenum">
              <a:rPr lang="en-US" smtClean="0"/>
              <a:t>33</a:t>
            </a:fld>
            <a:endParaRPr lang="en-US"/>
          </a:p>
        </p:txBody>
      </p:sp>
    </p:spTree>
    <p:extLst>
      <p:ext uri="{BB962C8B-B14F-4D97-AF65-F5344CB8AC3E}">
        <p14:creationId xmlns:p14="http://schemas.microsoft.com/office/powerpoint/2010/main" val="36995682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74C80-DB67-E43A-A2A3-6488FF8E72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3BCBDE-6BA0-4204-6518-96D4FBB87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7639AE5-4D6E-31A2-2451-E67821395268}"/>
              </a:ext>
            </a:extLst>
          </p:cNvPr>
          <p:cNvSpPr>
            <a:spLocks noGrp="1"/>
          </p:cNvSpPr>
          <p:nvPr>
            <p:ph type="body" idx="1"/>
          </p:nvPr>
        </p:nvSpPr>
        <p:spPr/>
        <p:txBody>
          <a:bodyPr/>
          <a:lstStyle/>
          <a:p>
            <a:pPr marL="171450" indent="-171450">
              <a:buFont typeface="Arial" panose="020B0604020202020204" pitchFamily="34" charset="0"/>
              <a:buChar char="•"/>
            </a:pPr>
            <a:r>
              <a:rPr lang="en-US" dirty="0"/>
              <a:t>When the patient identifies weight loss as a goal, it is again important to explore the motivations and reasons for this as a goal, and important to be ready with the appropriate referrals </a:t>
            </a:r>
          </a:p>
        </p:txBody>
      </p:sp>
      <p:sp>
        <p:nvSpPr>
          <p:cNvPr id="4" name="Slide Number Placeholder 3">
            <a:extLst>
              <a:ext uri="{FF2B5EF4-FFF2-40B4-BE49-F238E27FC236}">
                <a16:creationId xmlns:a16="http://schemas.microsoft.com/office/drawing/2014/main" id="{1E33234A-A422-EDB7-7FC4-EC913ADA45F1}"/>
              </a:ext>
            </a:extLst>
          </p:cNvPr>
          <p:cNvSpPr>
            <a:spLocks noGrp="1"/>
          </p:cNvSpPr>
          <p:nvPr>
            <p:ph type="sldNum" sz="quarter" idx="10"/>
          </p:nvPr>
        </p:nvSpPr>
        <p:spPr/>
        <p:txBody>
          <a:bodyPr/>
          <a:lstStyle/>
          <a:p>
            <a:fld id="{6201B163-A480-4106-B7FE-B2EAA39DAD82}" type="slidenum">
              <a:rPr lang="en-US" smtClean="0"/>
              <a:t>34</a:t>
            </a:fld>
            <a:endParaRPr lang="en-US"/>
          </a:p>
        </p:txBody>
      </p:sp>
    </p:spTree>
    <p:extLst>
      <p:ext uri="{BB962C8B-B14F-4D97-AF65-F5344CB8AC3E}">
        <p14:creationId xmlns:p14="http://schemas.microsoft.com/office/powerpoint/2010/main" val="339347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266DD-42EF-0BDD-734A-C7EF9E7ABD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826484-DBB4-C1AA-42E1-EC8333F081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5A65EE-8101-955A-B169-C7216CB16205}"/>
              </a:ext>
            </a:extLst>
          </p:cNvPr>
          <p:cNvSpPr>
            <a:spLocks noGrp="1"/>
          </p:cNvSpPr>
          <p:nvPr>
            <p:ph type="body" idx="1"/>
          </p:nvPr>
        </p:nvSpPr>
        <p:spPr/>
        <p:txBody>
          <a:bodyPr/>
          <a:lstStyle/>
          <a:p>
            <a:pPr marL="171450" indent="-171450">
              <a:buFont typeface="Arial" panose="020B0604020202020204" pitchFamily="34" charset="0"/>
              <a:buChar char="•"/>
            </a:pPr>
            <a:r>
              <a:rPr lang="en-US" dirty="0"/>
              <a:t>These are the core pillars of the ACLM, which is looking holistically at health, rather than centering weight itself </a:t>
            </a:r>
          </a:p>
          <a:p>
            <a:pPr marL="171450" indent="-171450">
              <a:buFont typeface="Arial" panose="020B0604020202020204" pitchFamily="34" charset="0"/>
              <a:buChar char="•"/>
            </a:pPr>
            <a:r>
              <a:rPr lang="en-US" dirty="0"/>
              <a:t>The ACLM also advocates for :</a:t>
            </a:r>
          </a:p>
          <a:p>
            <a:pPr marL="742950" lvl="1" indent="-285750">
              <a:buFont typeface="Arial" panose="020B0604020202020204" pitchFamily="34" charset="0"/>
              <a:buChar char="•"/>
            </a:pPr>
            <a:r>
              <a:rPr lang="en-US" dirty="0"/>
              <a:t>Allowing the body to protect and heal itself by promoting health-promoting lifestyle</a:t>
            </a:r>
          </a:p>
          <a:p>
            <a:pPr marL="742950" lvl="1" indent="-285750">
              <a:buFont typeface="Arial" panose="020B0604020202020204" pitchFamily="34" charset="0"/>
              <a:buChar char="•"/>
            </a:pPr>
            <a:r>
              <a:rPr lang="en-US" dirty="0"/>
              <a:t>Educating, guiding, and supporting positive behavior change</a:t>
            </a:r>
          </a:p>
          <a:p>
            <a:pPr marL="742950" lvl="1" indent="-285750">
              <a:buFont typeface="Arial" panose="020B0604020202020204" pitchFamily="34" charset="0"/>
              <a:buChar char="•"/>
            </a:pPr>
            <a:r>
              <a:rPr lang="en-US" dirty="0"/>
              <a:t>Placing a focus on evidence-based lifestyle interventions</a:t>
            </a:r>
          </a:p>
          <a:p>
            <a:pPr marL="742950" lvl="1" indent="-285750">
              <a:buFont typeface="Arial" panose="020B0604020202020204" pitchFamily="34" charset="0"/>
              <a:buChar char="•"/>
            </a:pPr>
            <a:r>
              <a:rPr lang="en-US" dirty="0"/>
              <a:t>Encouraging active patient participation</a:t>
            </a:r>
          </a:p>
          <a:p>
            <a:pPr marL="742950" lvl="1" indent="-285750">
              <a:buFont typeface="Arial" panose="020B0604020202020204" pitchFamily="34" charset="0"/>
              <a:buChar char="•"/>
            </a:pPr>
            <a:r>
              <a:rPr lang="en-US" dirty="0"/>
              <a:t>Treating the underlying, lifestyle-related causes of disease</a:t>
            </a:r>
          </a:p>
          <a:p>
            <a:pPr marL="742950" lvl="1" indent="-285750">
              <a:buFont typeface="Arial" panose="020B0604020202020204" pitchFamily="34" charset="0"/>
              <a:buChar char="•"/>
            </a:pPr>
            <a:r>
              <a:rPr lang="en-US" dirty="0"/>
              <a:t>Using medications as a supplement to therapeutic lifestyle changes</a:t>
            </a:r>
          </a:p>
          <a:p>
            <a:pPr marL="742950" lvl="1" indent="-285750">
              <a:buFont typeface="Arial" panose="020B0604020202020204" pitchFamily="34" charset="0"/>
              <a:buChar char="•"/>
            </a:pPr>
            <a:r>
              <a:rPr lang="en-US" dirty="0"/>
              <a:t>Considering the patient’s </a:t>
            </a:r>
            <a:r>
              <a:rPr lang="en-US" b="0" dirty="0"/>
              <a:t>home and community environment</a:t>
            </a:r>
          </a:p>
          <a:p>
            <a:pPr marL="171450" indent="-171450">
              <a:buFont typeface="Arial" panose="020B0604020202020204" pitchFamily="34" charset="0"/>
              <a:buChar char="•"/>
            </a:pPr>
            <a:r>
              <a:rPr lang="en-US" dirty="0"/>
              <a:t>This can be helpful as a framework since it includes many more factors than just “diet and exercise” when counseling patients </a:t>
            </a:r>
          </a:p>
          <a:p>
            <a:pPr marL="171450" indent="-171450">
              <a:buFont typeface="Arial" panose="020B0604020202020204" pitchFamily="34" charset="0"/>
              <a:buChar char="•"/>
            </a:pPr>
            <a:r>
              <a:rPr lang="en-US" dirty="0"/>
              <a:t>But one word of caution is to beware of </a:t>
            </a:r>
            <a:r>
              <a:rPr lang="en-US" i="1" dirty="0"/>
              <a:t>healthism</a:t>
            </a:r>
            <a:r>
              <a:rPr lang="en-US" dirty="0"/>
              <a:t> – viewing it as a moral imperative to achieve healthiness through lifestyle </a:t>
            </a:r>
          </a:p>
          <a:p>
            <a:pPr marL="628650" lvl="1" indent="-171450">
              <a:buFont typeface="Arial" panose="020B0604020202020204" pitchFamily="34" charset="0"/>
              <a:buChar char="•"/>
            </a:pPr>
            <a:r>
              <a:rPr lang="en-US" dirty="0"/>
              <a:t>Not every aspect of health is controllable</a:t>
            </a:r>
          </a:p>
          <a:p>
            <a:pPr marL="628650" lvl="1" indent="-171450">
              <a:buFont typeface="Arial" panose="020B0604020202020204" pitchFamily="34" charset="0"/>
              <a:buChar char="•"/>
            </a:pPr>
            <a:r>
              <a:rPr lang="en-US" dirty="0"/>
              <a:t>Not everyone has the same access to opportunities for these 6 pillars based on structural factors</a:t>
            </a:r>
          </a:p>
        </p:txBody>
      </p:sp>
      <p:sp>
        <p:nvSpPr>
          <p:cNvPr id="4" name="Slide Number Placeholder 3">
            <a:extLst>
              <a:ext uri="{FF2B5EF4-FFF2-40B4-BE49-F238E27FC236}">
                <a16:creationId xmlns:a16="http://schemas.microsoft.com/office/drawing/2014/main" id="{0295B4A1-8B3B-BFDF-9C5A-057617219E1F}"/>
              </a:ext>
            </a:extLst>
          </p:cNvPr>
          <p:cNvSpPr>
            <a:spLocks noGrp="1"/>
          </p:cNvSpPr>
          <p:nvPr>
            <p:ph type="sldNum" sz="quarter" idx="5"/>
          </p:nvPr>
        </p:nvSpPr>
        <p:spPr/>
        <p:txBody>
          <a:bodyPr/>
          <a:lstStyle/>
          <a:p>
            <a:fld id="{6201B163-A480-4106-B7FE-B2EAA39DAD82}" type="slidenum">
              <a:rPr lang="en-US" smtClean="0"/>
              <a:t>35</a:t>
            </a:fld>
            <a:endParaRPr lang="en-US"/>
          </a:p>
        </p:txBody>
      </p:sp>
    </p:spTree>
    <p:extLst>
      <p:ext uri="{BB962C8B-B14F-4D97-AF65-F5344CB8AC3E}">
        <p14:creationId xmlns:p14="http://schemas.microsoft.com/office/powerpoint/2010/main" val="13523908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EBD9C-4692-7A64-362B-3C0928851D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880B39-78E5-1379-BF4E-1C842012B6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6CF77E-927C-2BE0-3B69-D5DE0CA4AC7B}"/>
              </a:ext>
            </a:extLst>
          </p:cNvPr>
          <p:cNvSpPr>
            <a:spLocks noGrp="1"/>
          </p:cNvSpPr>
          <p:nvPr>
            <p:ph type="body" idx="1"/>
          </p:nvPr>
        </p:nvSpPr>
        <p:spPr/>
        <p:txBody>
          <a:bodyPr/>
          <a:lstStyle/>
          <a:p>
            <a:pPr marL="171450" indent="-171450">
              <a:buFont typeface="Arial" panose="020B0604020202020204" pitchFamily="34" charset="0"/>
              <a:buChar char="•"/>
            </a:pPr>
            <a:r>
              <a:rPr lang="en-US" dirty="0">
                <a:latin typeface="Calibri" panose="020F0502020204030204" pitchFamily="34" charset="0"/>
                <a:cs typeface="Calibri" panose="020F0502020204030204" pitchFamily="34" charset="0"/>
              </a:rPr>
              <a:t>HAES® is an approach that has been adopted by a growing number of provider and dietitians</a:t>
            </a:r>
          </a:p>
          <a:p>
            <a:pPr marL="171450" indent="-171450">
              <a:buFont typeface="Arial" panose="020B0604020202020204" pitchFamily="34" charset="0"/>
              <a:buChar char="•"/>
            </a:pPr>
            <a:r>
              <a:rPr lang="en-US" dirty="0">
                <a:latin typeface="Calibri" panose="020F0502020204030204" pitchFamily="34" charset="0"/>
                <a:cs typeface="Calibri" panose="020F0502020204030204" pitchFamily="34" charset="0"/>
              </a:rPr>
              <a:t>Weight loss is not the goal – health enhancement is the goal </a:t>
            </a:r>
          </a:p>
          <a:p>
            <a:pPr marL="171450" indent="-171450">
              <a:buFont typeface="Arial" panose="020B0604020202020204" pitchFamily="34" charset="0"/>
              <a:buChar char="•"/>
            </a:pPr>
            <a:r>
              <a:rPr lang="en-US" dirty="0">
                <a:latin typeface="Calibri" panose="020F0502020204030204" pitchFamily="34" charset="0"/>
                <a:cs typeface="Calibri" panose="020F0502020204030204" pitchFamily="34" charset="0"/>
              </a:rPr>
              <a:t>It rests on the assumption that everybody can achieve well-being independent of weight, if they have </a:t>
            </a:r>
            <a:r>
              <a:rPr lang="en-US" b="0" dirty="0">
                <a:latin typeface="Calibri" panose="020F0502020204030204" pitchFamily="34" charset="0"/>
                <a:cs typeface="Calibri" panose="020F0502020204030204" pitchFamily="34" charset="0"/>
              </a:rPr>
              <a:t>access to non-stigmatizing health care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Studies have shown numerous psychological and physical health benefits of this approach </a:t>
            </a:r>
          </a:p>
          <a:p>
            <a:endParaRPr lang="en-US" dirty="0"/>
          </a:p>
        </p:txBody>
      </p:sp>
      <p:sp>
        <p:nvSpPr>
          <p:cNvPr id="4" name="Slide Number Placeholder 3">
            <a:extLst>
              <a:ext uri="{FF2B5EF4-FFF2-40B4-BE49-F238E27FC236}">
                <a16:creationId xmlns:a16="http://schemas.microsoft.com/office/drawing/2014/main" id="{F0A25C02-90AF-7E5D-3084-674C9A9558B5}"/>
              </a:ext>
            </a:extLst>
          </p:cNvPr>
          <p:cNvSpPr>
            <a:spLocks noGrp="1"/>
          </p:cNvSpPr>
          <p:nvPr>
            <p:ph type="sldNum" sz="quarter" idx="5"/>
          </p:nvPr>
        </p:nvSpPr>
        <p:spPr/>
        <p:txBody>
          <a:bodyPr/>
          <a:lstStyle/>
          <a:p>
            <a:fld id="{6201B163-A480-4106-B7FE-B2EAA39DAD82}" type="slidenum">
              <a:rPr lang="en-US" smtClean="0"/>
              <a:t>36</a:t>
            </a:fld>
            <a:endParaRPr lang="en-US"/>
          </a:p>
        </p:txBody>
      </p:sp>
    </p:spTree>
    <p:extLst>
      <p:ext uri="{BB962C8B-B14F-4D97-AF65-F5344CB8AC3E}">
        <p14:creationId xmlns:p14="http://schemas.microsoft.com/office/powerpoint/2010/main" val="35783101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EB981-2F60-4AA3-0678-63AA607BFB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25836F-AACF-3A21-60C4-AF85366EBF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865F03-202D-D2A5-E819-95979E00E2D2}"/>
              </a:ext>
            </a:extLst>
          </p:cNvPr>
          <p:cNvSpPr>
            <a:spLocks noGrp="1"/>
          </p:cNvSpPr>
          <p:nvPr>
            <p:ph type="body" idx="1"/>
          </p:nvPr>
        </p:nvSpPr>
        <p:spPr/>
        <p:txBody>
          <a:bodyPr/>
          <a:lstStyle/>
          <a:p>
            <a:pPr marL="171450" indent="-171450">
              <a:buFont typeface="Arial" panose="020B0604020202020204" pitchFamily="34" charset="0"/>
              <a:buChar char="•"/>
            </a:pPr>
            <a:r>
              <a:rPr lang="en-US" dirty="0"/>
              <a:t>Body acceptance and weight-inclusive care do </a:t>
            </a:r>
            <a:r>
              <a:rPr lang="en-US" sz="1200" b="0" i="0" dirty="0">
                <a:solidFill>
                  <a:srgbClr val="000000"/>
                </a:solidFill>
                <a:effectLst/>
                <a:latin typeface="Calibri" panose="020F0502020204030204" pitchFamily="34" charset="0"/>
                <a:cs typeface="Calibri" panose="020F0502020204030204" pitchFamily="34" charset="0"/>
              </a:rPr>
              <a:t>not advocate for ignoring weight when it has clinical relevance, but rather acknowledge the reality of different body shapes and sizes, center well-being instead of achieving ‘normal weight,’ and encourage people to have a positive attitude toward their bodies so that they are able to care for them holistically over the long term.</a:t>
            </a:r>
          </a:p>
          <a:p>
            <a:pPr marL="171450" indent="-171450">
              <a:buFont typeface="Arial" panose="020B0604020202020204" pitchFamily="34" charset="0"/>
              <a:buChar char="•"/>
            </a:pPr>
            <a:r>
              <a:rPr lang="en-US" baseline="0" dirty="0"/>
              <a:t>It’s also about social justice-- working to create an inclusive society where everyone feels valued and has an opportunity to be and stay as healthy as possible</a:t>
            </a:r>
          </a:p>
          <a:p>
            <a:endParaRPr lang="en-US" dirty="0"/>
          </a:p>
        </p:txBody>
      </p:sp>
      <p:sp>
        <p:nvSpPr>
          <p:cNvPr id="4" name="Slide Number Placeholder 3">
            <a:extLst>
              <a:ext uri="{FF2B5EF4-FFF2-40B4-BE49-F238E27FC236}">
                <a16:creationId xmlns:a16="http://schemas.microsoft.com/office/drawing/2014/main" id="{C2148D0C-DA42-0FEE-B9B9-AEE7D06B8413}"/>
              </a:ext>
            </a:extLst>
          </p:cNvPr>
          <p:cNvSpPr>
            <a:spLocks noGrp="1"/>
          </p:cNvSpPr>
          <p:nvPr>
            <p:ph type="sldNum" sz="quarter" idx="10"/>
          </p:nvPr>
        </p:nvSpPr>
        <p:spPr/>
        <p:txBody>
          <a:bodyPr/>
          <a:lstStyle/>
          <a:p>
            <a:fld id="{6201B163-A480-4106-B7FE-B2EAA39DAD82}" type="slidenum">
              <a:rPr lang="en-US" smtClean="0"/>
              <a:t>37</a:t>
            </a:fld>
            <a:endParaRPr lang="en-US"/>
          </a:p>
        </p:txBody>
      </p:sp>
    </p:spTree>
    <p:extLst>
      <p:ext uri="{BB962C8B-B14F-4D97-AF65-F5344CB8AC3E}">
        <p14:creationId xmlns:p14="http://schemas.microsoft.com/office/powerpoint/2010/main" val="1777654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pPr>
            <a:r>
              <a:rPr lang="en-US" dirty="0"/>
              <a:t>We will be covering these topics in this presentation, with additional clinical details in the next presentation.</a:t>
            </a:r>
            <a:endParaRPr dirty="0"/>
          </a:p>
        </p:txBody>
      </p:sp>
      <p:sp>
        <p:nvSpPr>
          <p:cNvPr id="299" name="Google Shape;2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Before the Enlightenment, fat bodies were once praised and revered, seen as markers of health and fertility. </a:t>
            </a:r>
            <a:endParaRPr dirty="0"/>
          </a:p>
          <a:p>
            <a:pPr marL="457200" lvl="0" indent="-298450" algn="l" rtl="0">
              <a:lnSpc>
                <a:spcPct val="100000"/>
              </a:lnSpc>
              <a:spcBef>
                <a:spcPts val="0"/>
              </a:spcBef>
              <a:spcAft>
                <a:spcPts val="0"/>
              </a:spcAft>
              <a:buSzPts val="1100"/>
            </a:pPr>
            <a:r>
              <a:rPr lang="en-US" dirty="0"/>
              <a:t>Towards the end of the 19th century, body shape becomes emphasized with women’s bodies being objectified through the lens of desire. Around this time, we notice materials like corsets become daily staples to inch the waist and make the hips to appear wider</a:t>
            </a:r>
            <a:endParaRPr dirty="0"/>
          </a:p>
        </p:txBody>
      </p:sp>
      <p:sp>
        <p:nvSpPr>
          <p:cNvPr id="318" name="Google Shape;31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In her book Fearing the Black Body, Sabrina Strings, a sociologist, argues that fat phobia, as it related to Black women, did not originate with medical findings, but with the Enlightenment era belief that fatness was evidence of “savagery” and racial inferiority </a:t>
            </a:r>
            <a:endParaRPr dirty="0"/>
          </a:p>
          <a:p>
            <a:pPr marL="457200" lvl="0" indent="-298450" algn="l" rtl="0">
              <a:lnSpc>
                <a:spcPct val="100000"/>
              </a:lnSpc>
              <a:spcBef>
                <a:spcPts val="0"/>
              </a:spcBef>
              <a:spcAft>
                <a:spcPts val="0"/>
              </a:spcAft>
              <a:buSzPts val="1100"/>
            </a:pPr>
            <a:r>
              <a:rPr lang="en-US" dirty="0"/>
              <a:t>As intermixing happens between races, classes of people get muddled and a new way to separate Black people are formed </a:t>
            </a:r>
            <a:endParaRPr dirty="0"/>
          </a:p>
          <a:p>
            <a:pPr marL="457200" lvl="0" indent="-298450" algn="l" rtl="0">
              <a:lnSpc>
                <a:spcPct val="100000"/>
              </a:lnSpc>
              <a:spcBef>
                <a:spcPts val="0"/>
              </a:spcBef>
              <a:spcAft>
                <a:spcPts val="0"/>
              </a:spcAft>
              <a:buSzPts val="1100"/>
            </a:pPr>
            <a:r>
              <a:rPr lang="en-US" dirty="0"/>
              <a:t>Fat Black people are categorized as lazy, taking more than their fair share, unkept, and wild with no moral compass. </a:t>
            </a:r>
            <a:endParaRPr dirty="0"/>
          </a:p>
          <a:p>
            <a:pPr marL="457200" lvl="0" indent="-298450" algn="l" rtl="0">
              <a:lnSpc>
                <a:spcPct val="100000"/>
              </a:lnSpc>
              <a:spcBef>
                <a:spcPts val="0"/>
              </a:spcBef>
              <a:spcAft>
                <a:spcPts val="0"/>
              </a:spcAft>
              <a:buSzPts val="1100"/>
            </a:pPr>
            <a:r>
              <a:rPr lang="en-US" dirty="0"/>
              <a:t>Fatphobia is birthed out of racism in the attempt to control Black bodies while simultaneously warning others not to become like them</a:t>
            </a:r>
            <a:endParaRPr dirty="0"/>
          </a:p>
          <a:p>
            <a:pPr marL="457200" lvl="0" indent="-298450" algn="l" rtl="0">
              <a:lnSpc>
                <a:spcPct val="100000"/>
              </a:lnSpc>
              <a:spcBef>
                <a:spcPts val="0"/>
              </a:spcBef>
              <a:spcAft>
                <a:spcPts val="0"/>
              </a:spcAft>
              <a:buSzPts val="1100"/>
            </a:pPr>
            <a:r>
              <a:rPr lang="en-US" dirty="0"/>
              <a:t>Today we see these stereotypes endure as it relates to fat people writ large, but their origins were initially racialized</a:t>
            </a:r>
            <a:endParaRPr dirty="0"/>
          </a:p>
        </p:txBody>
      </p:sp>
      <p:sp>
        <p:nvSpPr>
          <p:cNvPr id="324" name="Google Shape;32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pPr>
            <a:r>
              <a:rPr lang="en-US" dirty="0"/>
              <a:t>Reflection on our experiences is an important first step for contextualizing just how prevalent weight bias is and how it has become ingrained in our experiences and consciousness</a:t>
            </a:r>
            <a:endParaRPr dirty="0"/>
          </a:p>
        </p:txBody>
      </p:sp>
      <p:sp>
        <p:nvSpPr>
          <p:cNvPr id="305" name="Google Shape;3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pPr>
            <a:r>
              <a:rPr lang="en-US" dirty="0"/>
              <a:t>Weight is not considered a protected class under federal law</a:t>
            </a:r>
            <a:endParaRPr dirty="0"/>
          </a:p>
          <a:p>
            <a:pPr marL="457200" lvl="0" indent="-298450" algn="l" rtl="0">
              <a:lnSpc>
                <a:spcPct val="100000"/>
              </a:lnSpc>
              <a:spcBef>
                <a:spcPts val="0"/>
              </a:spcBef>
              <a:spcAft>
                <a:spcPts val="0"/>
              </a:spcAft>
              <a:buSzPts val="1100"/>
            </a:pPr>
            <a:r>
              <a:rPr lang="en-US" dirty="0"/>
              <a:t>30 million people suffer from eating disorders with a decent percentage impacting people over 50 meaning that the disorder can transcend generations. Also note, some who are impacted may be those who relapse throughout their recovery journey</a:t>
            </a:r>
            <a:endParaRPr dirty="0"/>
          </a:p>
          <a:p>
            <a:pPr marL="457200" lvl="0" indent="-298450" algn="l" rtl="0">
              <a:lnSpc>
                <a:spcPct val="100000"/>
              </a:lnSpc>
              <a:spcBef>
                <a:spcPts val="0"/>
              </a:spcBef>
              <a:spcAft>
                <a:spcPts val="0"/>
              </a:spcAft>
              <a:buSzPts val="1100"/>
            </a:pPr>
            <a:r>
              <a:rPr lang="en-US" dirty="0"/>
              <a:t>Weight stigma and fat shaming are accepted and celebrated in public spaces. This is often illustrated in media and through institutions. These spaces also act as workplaces for some. The spillover is inevitable. </a:t>
            </a:r>
            <a:endParaRPr dirty="0"/>
          </a:p>
        </p:txBody>
      </p:sp>
      <p:sp>
        <p:nvSpPr>
          <p:cNvPr id="311" name="Google Shape;3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D233AF-A8DA-2871-549E-AEE729FA91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720361-4806-AFB0-961B-248D5A16039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877B2ED-24D6-CAA9-329C-8179DE16A6E0}"/>
              </a:ext>
            </a:extLst>
          </p:cNvPr>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While sometimes used interchangeably, weight bias and weight stigma are overlapping yet distinct concepts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Weight is an area where the intersection between implicit and explicit bias are less blurred, since fat shaming is a regular part of our experiences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Explicit– overt, consciously-held </a:t>
            </a: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Implicit – automatic, outside of conscious awareness</a:t>
            </a:r>
          </a:p>
          <a:p>
            <a:r>
              <a:rPr lang="en-US" baseline="0" dirty="0"/>
              <a:t> </a:t>
            </a:r>
            <a:endParaRPr lang="en-US" dirty="0"/>
          </a:p>
        </p:txBody>
      </p:sp>
      <p:sp>
        <p:nvSpPr>
          <p:cNvPr id="4" name="Slide Number Placeholder 3">
            <a:extLst>
              <a:ext uri="{FF2B5EF4-FFF2-40B4-BE49-F238E27FC236}">
                <a16:creationId xmlns:a16="http://schemas.microsoft.com/office/drawing/2014/main" id="{6EFCA1AF-544C-84BF-911C-222126E031E1}"/>
              </a:ext>
            </a:extLst>
          </p:cNvPr>
          <p:cNvSpPr>
            <a:spLocks noGrp="1"/>
          </p:cNvSpPr>
          <p:nvPr>
            <p:ph type="sldNum" sz="quarter" idx="10"/>
          </p:nvPr>
        </p:nvSpPr>
        <p:spPr/>
        <p:txBody>
          <a:bodyPr/>
          <a:lstStyle/>
          <a:p>
            <a:fld id="{6201B163-A480-4106-B7FE-B2EAA39DAD82}" type="slidenum">
              <a:rPr lang="en-US" smtClean="0"/>
              <a:t>9</a:t>
            </a:fld>
            <a:endParaRPr lang="en-US"/>
          </a:p>
        </p:txBody>
      </p:sp>
    </p:spTree>
    <p:extLst>
      <p:ext uri="{BB962C8B-B14F-4D97-AF65-F5344CB8AC3E}">
        <p14:creationId xmlns:p14="http://schemas.microsoft.com/office/powerpoint/2010/main" val="418432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g552fc5c465900010_278"/>
          <p:cNvGrpSpPr/>
          <p:nvPr/>
        </p:nvGrpSpPr>
        <p:grpSpPr>
          <a:xfrm>
            <a:off x="9790426" y="4546120"/>
            <a:ext cx="2255173" cy="2310006"/>
            <a:chOff x="7343003" y="3409675"/>
            <a:chExt cx="1691422" cy="1732548"/>
          </a:xfrm>
        </p:grpSpPr>
        <p:grpSp>
          <p:nvGrpSpPr>
            <p:cNvPr id="11" name="Google Shape;11;g552fc5c465900010_278"/>
            <p:cNvGrpSpPr/>
            <p:nvPr/>
          </p:nvGrpSpPr>
          <p:grpSpPr>
            <a:xfrm>
              <a:off x="7343003" y="4453711"/>
              <a:ext cx="316800" cy="688512"/>
              <a:chOff x="7343003" y="4453711"/>
              <a:chExt cx="316800" cy="688512"/>
            </a:xfrm>
          </p:grpSpPr>
          <p:sp>
            <p:nvSpPr>
              <p:cNvPr id="12" name="Google Shape;12;g552fc5c465900010_278"/>
              <p:cNvSpPr/>
              <p:nvPr/>
            </p:nvSpPr>
            <p:spPr>
              <a:xfrm>
                <a:off x="7343003" y="4453711"/>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g552fc5c465900010_278"/>
              <p:cNvSpPr/>
              <p:nvPr/>
            </p:nvSpPr>
            <p:spPr>
              <a:xfrm>
                <a:off x="7343003" y="4801723"/>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4" name="Google Shape;14;g552fc5c465900010_278"/>
            <p:cNvGrpSpPr/>
            <p:nvPr/>
          </p:nvGrpSpPr>
          <p:grpSpPr>
            <a:xfrm>
              <a:off x="7801210" y="4105700"/>
              <a:ext cx="316800" cy="1036523"/>
              <a:chOff x="7801210" y="4105700"/>
              <a:chExt cx="316800" cy="1036523"/>
            </a:xfrm>
          </p:grpSpPr>
          <p:sp>
            <p:nvSpPr>
              <p:cNvPr id="15" name="Google Shape;15;g552fc5c465900010_278"/>
              <p:cNvSpPr/>
              <p:nvPr/>
            </p:nvSpPr>
            <p:spPr>
              <a:xfrm>
                <a:off x="7801210" y="4453711"/>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g552fc5c465900010_278"/>
              <p:cNvSpPr/>
              <p:nvPr/>
            </p:nvSpPr>
            <p:spPr>
              <a:xfrm>
                <a:off x="7801210"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g552fc5c465900010_278"/>
              <p:cNvSpPr/>
              <p:nvPr/>
            </p:nvSpPr>
            <p:spPr>
              <a:xfrm>
                <a:off x="7801210" y="4801723"/>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 name="Google Shape;18;g552fc5c465900010_278"/>
            <p:cNvGrpSpPr/>
            <p:nvPr/>
          </p:nvGrpSpPr>
          <p:grpSpPr>
            <a:xfrm>
              <a:off x="8259418" y="3757688"/>
              <a:ext cx="316800" cy="1384535"/>
              <a:chOff x="8259418" y="3757688"/>
              <a:chExt cx="316800" cy="1384535"/>
            </a:xfrm>
          </p:grpSpPr>
          <p:sp>
            <p:nvSpPr>
              <p:cNvPr id="19" name="Google Shape;19;g552fc5c465900010_278"/>
              <p:cNvSpPr/>
              <p:nvPr/>
            </p:nvSpPr>
            <p:spPr>
              <a:xfrm>
                <a:off x="8259418" y="4453711"/>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g552fc5c465900010_278"/>
              <p:cNvSpPr/>
              <p:nvPr/>
            </p:nvSpPr>
            <p:spPr>
              <a:xfrm>
                <a:off x="8259418" y="3757688"/>
                <a:ext cx="316800" cy="1384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g552fc5c465900010_278"/>
              <p:cNvSpPr/>
              <p:nvPr/>
            </p:nvSpPr>
            <p:spPr>
              <a:xfrm>
                <a:off x="8259418"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g552fc5c465900010_278"/>
              <p:cNvSpPr/>
              <p:nvPr/>
            </p:nvSpPr>
            <p:spPr>
              <a:xfrm>
                <a:off x="8259418" y="4801723"/>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 name="Google Shape;23;g552fc5c465900010_278"/>
            <p:cNvGrpSpPr/>
            <p:nvPr/>
          </p:nvGrpSpPr>
          <p:grpSpPr>
            <a:xfrm>
              <a:off x="8717625" y="3409675"/>
              <a:ext cx="316800" cy="1732548"/>
              <a:chOff x="8717625" y="3409675"/>
              <a:chExt cx="316800" cy="1732548"/>
            </a:xfrm>
          </p:grpSpPr>
          <p:sp>
            <p:nvSpPr>
              <p:cNvPr id="24" name="Google Shape;24;g552fc5c465900010_278"/>
              <p:cNvSpPr/>
              <p:nvPr/>
            </p:nvSpPr>
            <p:spPr>
              <a:xfrm>
                <a:off x="8717625" y="4453711"/>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g552fc5c465900010_278"/>
              <p:cNvSpPr/>
              <p:nvPr/>
            </p:nvSpPr>
            <p:spPr>
              <a:xfrm>
                <a:off x="8717625" y="3757688"/>
                <a:ext cx="316800" cy="1384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g552fc5c465900010_278"/>
              <p:cNvSpPr/>
              <p:nvPr/>
            </p:nvSpPr>
            <p:spPr>
              <a:xfrm>
                <a:off x="8717625" y="4105700"/>
                <a:ext cx="316800" cy="1036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g552fc5c465900010_278"/>
              <p:cNvSpPr/>
              <p:nvPr/>
            </p:nvSpPr>
            <p:spPr>
              <a:xfrm>
                <a:off x="8717625" y="3409675"/>
                <a:ext cx="316800" cy="1732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g552fc5c465900010_278"/>
              <p:cNvSpPr/>
              <p:nvPr/>
            </p:nvSpPr>
            <p:spPr>
              <a:xfrm>
                <a:off x="8717625" y="4801723"/>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29" name="Google Shape;29;g552fc5c465900010_278"/>
          <p:cNvGrpSpPr/>
          <p:nvPr/>
        </p:nvGrpSpPr>
        <p:grpSpPr>
          <a:xfrm>
            <a:off x="6724502" y="0"/>
            <a:ext cx="5085303" cy="5118674"/>
            <a:chOff x="5043503" y="0"/>
            <a:chExt cx="3814072" cy="3839102"/>
          </a:xfrm>
        </p:grpSpPr>
        <p:sp>
          <p:nvSpPr>
            <p:cNvPr id="30" name="Google Shape;30;g552fc5c465900010_278"/>
            <p:cNvSpPr/>
            <p:nvPr/>
          </p:nvSpPr>
          <p:spPr>
            <a:xfrm>
              <a:off x="8460975" y="1817775"/>
              <a:ext cx="396600" cy="396600"/>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g552fc5c465900010_278"/>
            <p:cNvSpPr/>
            <p:nvPr/>
          </p:nvSpPr>
          <p:spPr>
            <a:xfrm rot="-9830444">
              <a:off x="6469759" y="3480728"/>
              <a:ext cx="320148" cy="320148"/>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2" name="Google Shape;32;g552fc5c465900010_278"/>
            <p:cNvGrpSpPr/>
            <p:nvPr/>
          </p:nvGrpSpPr>
          <p:grpSpPr>
            <a:xfrm>
              <a:off x="7647812" y="2704283"/>
              <a:ext cx="635219" cy="635219"/>
              <a:chOff x="6725724" y="2701260"/>
              <a:chExt cx="1208101" cy="1208100"/>
            </a:xfrm>
          </p:grpSpPr>
          <p:sp>
            <p:nvSpPr>
              <p:cNvPr id="33" name="Google Shape;33;g552fc5c465900010_278"/>
              <p:cNvSpPr/>
              <p:nvPr/>
            </p:nvSpPr>
            <p:spPr>
              <a:xfrm rot="5400000">
                <a:off x="6725725" y="2701260"/>
                <a:ext cx="1208100" cy="1208100"/>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g552fc5c465900010_278"/>
              <p:cNvSpPr/>
              <p:nvPr/>
            </p:nvSpPr>
            <p:spPr>
              <a:xfrm rot="5400000">
                <a:off x="6725724" y="2701260"/>
                <a:ext cx="1208100" cy="1208100"/>
              </a:xfrm>
              <a:prstGeom prst="pie">
                <a:avLst>
                  <a:gd name="adj1" fmla="val 8244818"/>
                  <a:gd name="adj2" fmla="val 16246175"/>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g552fc5c465900010_278"/>
              <p:cNvSpPr/>
              <p:nvPr/>
            </p:nvSpPr>
            <p:spPr>
              <a:xfrm rot="5400000">
                <a:off x="6954988" y="2930398"/>
                <a:ext cx="749700" cy="749700"/>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6" name="Google Shape;36;g552fc5c465900010_278"/>
            <p:cNvSpPr/>
            <p:nvPr/>
          </p:nvSpPr>
          <p:spPr>
            <a:xfrm>
              <a:off x="8460975" y="1817775"/>
              <a:ext cx="396600" cy="396600"/>
            </a:xfrm>
            <a:prstGeom prst="pie">
              <a:avLst>
                <a:gd name="adj1" fmla="val 19376841"/>
                <a:gd name="adj2" fmla="val 1620000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 name="Google Shape;37;g552fc5c465900010_278"/>
            <p:cNvGrpSpPr/>
            <p:nvPr/>
          </p:nvGrpSpPr>
          <p:grpSpPr>
            <a:xfrm>
              <a:off x="7952720" y="179238"/>
              <a:ext cx="873165" cy="873003"/>
              <a:chOff x="7754428" y="208725"/>
              <a:chExt cx="541800" cy="541800"/>
            </a:xfrm>
          </p:grpSpPr>
          <p:sp>
            <p:nvSpPr>
              <p:cNvPr id="38" name="Google Shape;38;g552fc5c465900010_278"/>
              <p:cNvSpPr/>
              <p:nvPr/>
            </p:nvSpPr>
            <p:spPr>
              <a:xfrm rot="-8647347">
                <a:off x="7831319" y="285616"/>
                <a:ext cx="388018" cy="388018"/>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g552fc5c465900010_278"/>
              <p:cNvSpPr/>
              <p:nvPr/>
            </p:nvSpPr>
            <p:spPr>
              <a:xfrm rot="-8647347">
                <a:off x="7831319" y="285616"/>
                <a:ext cx="388018" cy="388018"/>
              </a:xfrm>
              <a:prstGeom prst="pie">
                <a:avLst>
                  <a:gd name="adj1" fmla="val 19376841"/>
                  <a:gd name="adj2" fmla="val 12313574"/>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0" name="Google Shape;40;g552fc5c465900010_278"/>
            <p:cNvSpPr/>
            <p:nvPr/>
          </p:nvSpPr>
          <p:spPr>
            <a:xfrm>
              <a:off x="5399840" y="356365"/>
              <a:ext cx="2577000" cy="2577000"/>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g552fc5c465900010_278"/>
            <p:cNvSpPr/>
            <p:nvPr/>
          </p:nvSpPr>
          <p:spPr>
            <a:xfrm rot="2043858">
              <a:off x="5503813" y="460310"/>
              <a:ext cx="2369480" cy="2369480"/>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g552fc5c465900010_278"/>
            <p:cNvSpPr/>
            <p:nvPr/>
          </p:nvSpPr>
          <p:spPr>
            <a:xfrm>
              <a:off x="5399795" y="360281"/>
              <a:ext cx="2577000" cy="2577000"/>
            </a:xfrm>
            <a:prstGeom prst="pie">
              <a:avLst>
                <a:gd name="adj1" fmla="val 8801158"/>
                <a:gd name="adj2" fmla="val 1620000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g552fc5c465900010_278"/>
            <p:cNvSpPr/>
            <p:nvPr/>
          </p:nvSpPr>
          <p:spPr>
            <a:xfrm rot="2044777">
              <a:off x="5911449" y="867729"/>
              <a:ext cx="1554223" cy="1554223"/>
            </a:xfrm>
            <a:prstGeom prst="ellipse">
              <a:avLst/>
            </a:prstGeom>
            <a:solidFill>
              <a:schemeClr val="accent3"/>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g552fc5c465900010_278"/>
            <p:cNvSpPr/>
            <p:nvPr/>
          </p:nvSpPr>
          <p:spPr>
            <a:xfrm>
              <a:off x="5399795" y="356358"/>
              <a:ext cx="2577000" cy="2577000"/>
            </a:xfrm>
            <a:prstGeom prst="pie">
              <a:avLst>
                <a:gd name="adj1" fmla="val 12554101"/>
                <a:gd name="adj2" fmla="val 1620000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g552fc5c465900010_278"/>
            <p:cNvSpPr/>
            <p:nvPr/>
          </p:nvSpPr>
          <p:spPr>
            <a:xfrm rot="-9830444">
              <a:off x="6469759" y="3480727"/>
              <a:ext cx="320148" cy="320148"/>
            </a:xfrm>
            <a:prstGeom prst="pie">
              <a:avLst>
                <a:gd name="adj1" fmla="val 19376841"/>
                <a:gd name="adj2" fmla="val 1620000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 name="Google Shape;46;g552fc5c465900010_278"/>
          <p:cNvSpPr txBox="1">
            <a:spLocks noGrp="1"/>
          </p:cNvSpPr>
          <p:nvPr>
            <p:ph type="ctrTitle"/>
          </p:nvPr>
        </p:nvSpPr>
        <p:spPr>
          <a:xfrm>
            <a:off x="1098667" y="2151750"/>
            <a:ext cx="5673900" cy="24972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47" name="Google Shape;47;g552fc5c465900010_278"/>
          <p:cNvSpPr txBox="1">
            <a:spLocks noGrp="1"/>
          </p:cNvSpPr>
          <p:nvPr>
            <p:ph type="subTitle" idx="1"/>
          </p:nvPr>
        </p:nvSpPr>
        <p:spPr>
          <a:xfrm>
            <a:off x="1098667" y="4795067"/>
            <a:ext cx="5673900" cy="9273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Clr>
                <a:schemeClr val="lt1"/>
              </a:buClr>
              <a:buSzPts val="2100"/>
              <a:buNone/>
              <a:defRPr sz="2100">
                <a:solidFill>
                  <a:schemeClr val="lt1"/>
                </a:solidFill>
              </a:defRPr>
            </a:lvl1pPr>
            <a:lvl2pPr lvl="1" algn="l">
              <a:lnSpc>
                <a:spcPct val="100000"/>
              </a:lnSpc>
              <a:spcBef>
                <a:spcPts val="0"/>
              </a:spcBef>
              <a:spcAft>
                <a:spcPts val="0"/>
              </a:spcAft>
              <a:buClr>
                <a:schemeClr val="lt1"/>
              </a:buClr>
              <a:buSzPts val="2100"/>
              <a:buNone/>
              <a:defRPr sz="2100">
                <a:solidFill>
                  <a:schemeClr val="lt1"/>
                </a:solidFill>
              </a:defRPr>
            </a:lvl2pPr>
            <a:lvl3pPr lvl="2" algn="l">
              <a:lnSpc>
                <a:spcPct val="100000"/>
              </a:lnSpc>
              <a:spcBef>
                <a:spcPts val="0"/>
              </a:spcBef>
              <a:spcAft>
                <a:spcPts val="0"/>
              </a:spcAft>
              <a:buClr>
                <a:schemeClr val="lt1"/>
              </a:buClr>
              <a:buSzPts val="2100"/>
              <a:buNone/>
              <a:defRPr sz="2100">
                <a:solidFill>
                  <a:schemeClr val="lt1"/>
                </a:solidFill>
              </a:defRPr>
            </a:lvl3pPr>
            <a:lvl4pPr lvl="3" algn="l">
              <a:lnSpc>
                <a:spcPct val="100000"/>
              </a:lnSpc>
              <a:spcBef>
                <a:spcPts val="0"/>
              </a:spcBef>
              <a:spcAft>
                <a:spcPts val="0"/>
              </a:spcAft>
              <a:buClr>
                <a:schemeClr val="lt1"/>
              </a:buClr>
              <a:buSzPts val="2100"/>
              <a:buNone/>
              <a:defRPr sz="2100">
                <a:solidFill>
                  <a:schemeClr val="lt1"/>
                </a:solidFill>
              </a:defRPr>
            </a:lvl4pPr>
            <a:lvl5pPr lvl="4" algn="l">
              <a:lnSpc>
                <a:spcPct val="100000"/>
              </a:lnSpc>
              <a:spcBef>
                <a:spcPts val="0"/>
              </a:spcBef>
              <a:spcAft>
                <a:spcPts val="0"/>
              </a:spcAft>
              <a:buClr>
                <a:schemeClr val="lt1"/>
              </a:buClr>
              <a:buSzPts val="2100"/>
              <a:buNone/>
              <a:defRPr sz="2100">
                <a:solidFill>
                  <a:schemeClr val="lt1"/>
                </a:solidFill>
              </a:defRPr>
            </a:lvl5pPr>
            <a:lvl6pPr lvl="5" algn="l">
              <a:lnSpc>
                <a:spcPct val="100000"/>
              </a:lnSpc>
              <a:spcBef>
                <a:spcPts val="0"/>
              </a:spcBef>
              <a:spcAft>
                <a:spcPts val="0"/>
              </a:spcAft>
              <a:buClr>
                <a:schemeClr val="lt1"/>
              </a:buClr>
              <a:buSzPts val="2100"/>
              <a:buNone/>
              <a:defRPr sz="2100">
                <a:solidFill>
                  <a:schemeClr val="lt1"/>
                </a:solidFill>
              </a:defRPr>
            </a:lvl6pPr>
            <a:lvl7pPr lvl="6" algn="l">
              <a:lnSpc>
                <a:spcPct val="100000"/>
              </a:lnSpc>
              <a:spcBef>
                <a:spcPts val="0"/>
              </a:spcBef>
              <a:spcAft>
                <a:spcPts val="0"/>
              </a:spcAft>
              <a:buClr>
                <a:schemeClr val="lt1"/>
              </a:buClr>
              <a:buSzPts val="2100"/>
              <a:buNone/>
              <a:defRPr sz="2100">
                <a:solidFill>
                  <a:schemeClr val="lt1"/>
                </a:solidFill>
              </a:defRPr>
            </a:lvl7pPr>
            <a:lvl8pPr lvl="7" algn="l">
              <a:lnSpc>
                <a:spcPct val="100000"/>
              </a:lnSpc>
              <a:spcBef>
                <a:spcPts val="0"/>
              </a:spcBef>
              <a:spcAft>
                <a:spcPts val="0"/>
              </a:spcAft>
              <a:buClr>
                <a:schemeClr val="lt1"/>
              </a:buClr>
              <a:buSzPts val="2100"/>
              <a:buNone/>
              <a:defRPr sz="2100">
                <a:solidFill>
                  <a:schemeClr val="lt1"/>
                </a:solidFill>
              </a:defRPr>
            </a:lvl8pPr>
            <a:lvl9pPr lvl="8" algn="l">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48" name="Google Shape;48;g552fc5c465900010_278"/>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41"/>
        <p:cNvGrpSpPr/>
        <p:nvPr/>
      </p:nvGrpSpPr>
      <p:grpSpPr>
        <a:xfrm>
          <a:off x="0" y="0"/>
          <a:ext cx="0" cy="0"/>
          <a:chOff x="0" y="0"/>
          <a:chExt cx="0" cy="0"/>
        </a:xfrm>
      </p:grpSpPr>
      <p:grpSp>
        <p:nvGrpSpPr>
          <p:cNvPr id="142" name="Google Shape;142;g552fc5c465900010_404"/>
          <p:cNvGrpSpPr/>
          <p:nvPr/>
        </p:nvGrpSpPr>
        <p:grpSpPr>
          <a:xfrm>
            <a:off x="951176" y="5129497"/>
            <a:ext cx="1100560" cy="1100560"/>
            <a:chOff x="348199" y="179450"/>
            <a:chExt cx="1116300" cy="1116300"/>
          </a:xfrm>
        </p:grpSpPr>
        <p:sp>
          <p:nvSpPr>
            <p:cNvPr id="143" name="Google Shape;143;g552fc5c465900010_404"/>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4" name="Google Shape;144;g552fc5c465900010_404"/>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45" name="Google Shape;145;g552fc5c465900010_404"/>
          <p:cNvSpPr txBox="1">
            <a:spLocks noGrp="1"/>
          </p:cNvSpPr>
          <p:nvPr>
            <p:ph type="body" idx="1"/>
          </p:nvPr>
        </p:nvSpPr>
        <p:spPr>
          <a:xfrm>
            <a:off x="1738400" y="5518633"/>
            <a:ext cx="7790700" cy="713100"/>
          </a:xfrm>
          <a:prstGeom prst="rect">
            <a:avLst/>
          </a:prstGeom>
          <a:noFill/>
          <a:ln>
            <a:noFill/>
          </a:ln>
        </p:spPr>
        <p:txBody>
          <a:bodyPr spcFirstLastPara="1" wrap="square" lIns="121900" tIns="121900" rIns="121900" bIns="121900" anchor="t" anchorCtr="0">
            <a:normAutofit/>
          </a:bodyPr>
          <a:lstStyle>
            <a:lvl1pPr marL="457200" lvl="0" indent="-228600" algn="l">
              <a:lnSpc>
                <a:spcPct val="100000"/>
              </a:lnSpc>
              <a:spcBef>
                <a:spcPts val="0"/>
              </a:spcBef>
              <a:spcAft>
                <a:spcPts val="0"/>
              </a:spcAft>
              <a:buSzPts val="1700"/>
              <a:buNone/>
              <a:defRPr/>
            </a:lvl1pPr>
          </a:lstStyle>
          <a:p>
            <a:endParaRPr/>
          </a:p>
        </p:txBody>
      </p:sp>
      <p:sp>
        <p:nvSpPr>
          <p:cNvPr id="146" name="Google Shape;146;g552fc5c465900010_404"/>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7"/>
        <p:cNvGrpSpPr/>
        <p:nvPr/>
      </p:nvGrpSpPr>
      <p:grpSpPr>
        <a:xfrm>
          <a:off x="0" y="0"/>
          <a:ext cx="0" cy="0"/>
          <a:chOff x="0" y="0"/>
          <a:chExt cx="0" cy="0"/>
        </a:xfrm>
      </p:grpSpPr>
      <p:grpSp>
        <p:nvGrpSpPr>
          <p:cNvPr id="148" name="Google Shape;148;g552fc5c465900010_410"/>
          <p:cNvGrpSpPr/>
          <p:nvPr/>
        </p:nvGrpSpPr>
        <p:grpSpPr>
          <a:xfrm>
            <a:off x="69" y="5465463"/>
            <a:ext cx="12191743" cy="1392365"/>
            <a:chOff x="52" y="4099200"/>
            <a:chExt cx="9144036" cy="1044300"/>
          </a:xfrm>
        </p:grpSpPr>
        <p:grpSp>
          <p:nvGrpSpPr>
            <p:cNvPr id="149" name="Google Shape;149;g552fc5c465900010_410"/>
            <p:cNvGrpSpPr/>
            <p:nvPr/>
          </p:nvGrpSpPr>
          <p:grpSpPr>
            <a:xfrm>
              <a:off x="52" y="4309200"/>
              <a:ext cx="231622" cy="834300"/>
              <a:chOff x="2688737" y="4301380"/>
              <a:chExt cx="231900" cy="834300"/>
            </a:xfrm>
          </p:grpSpPr>
          <p:sp>
            <p:nvSpPr>
              <p:cNvPr id="150" name="Google Shape;150;g552fc5c465900010_410"/>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1" name="Google Shape;151;g552fc5c465900010_410"/>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2" name="Google Shape;152;g552fc5c465900010_410"/>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g552fc5c465900010_410"/>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4" name="Google Shape;154;g552fc5c465900010_410"/>
            <p:cNvGrpSpPr/>
            <p:nvPr/>
          </p:nvGrpSpPr>
          <p:grpSpPr>
            <a:xfrm>
              <a:off x="371406" y="4099200"/>
              <a:ext cx="231622" cy="1044300"/>
              <a:chOff x="2688737" y="4091380"/>
              <a:chExt cx="231900" cy="1044300"/>
            </a:xfrm>
          </p:grpSpPr>
          <p:sp>
            <p:nvSpPr>
              <p:cNvPr id="155" name="Google Shape;155;g552fc5c465900010_410"/>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g552fc5c465900010_410"/>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g552fc5c465900010_410"/>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g552fc5c465900010_410"/>
              <p:cNvSpPr/>
              <p:nvPr/>
            </p:nvSpPr>
            <p:spPr>
              <a:xfrm flipH="1">
                <a:off x="2688737" y="4091380"/>
                <a:ext cx="2319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g552fc5c465900010_410"/>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0" name="Google Shape;160;g552fc5c465900010_410"/>
            <p:cNvGrpSpPr/>
            <p:nvPr/>
          </p:nvGrpSpPr>
          <p:grpSpPr>
            <a:xfrm>
              <a:off x="742761" y="4309200"/>
              <a:ext cx="231622" cy="834300"/>
              <a:chOff x="2688737" y="4301380"/>
              <a:chExt cx="231900" cy="834300"/>
            </a:xfrm>
          </p:grpSpPr>
          <p:sp>
            <p:nvSpPr>
              <p:cNvPr id="161" name="Google Shape;161;g552fc5c465900010_410"/>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g552fc5c465900010_410"/>
              <p:cNvSpPr/>
              <p:nvPr/>
            </p:nvSpPr>
            <p:spPr>
              <a:xfrm flipH="1">
                <a:off x="2688737" y="4301380"/>
                <a:ext cx="2319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163;g552fc5c465900010_410"/>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g552fc5c465900010_410"/>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5" name="Google Shape;165;g552fc5c465900010_410"/>
            <p:cNvGrpSpPr/>
            <p:nvPr/>
          </p:nvGrpSpPr>
          <p:grpSpPr>
            <a:xfrm>
              <a:off x="1114115" y="4518900"/>
              <a:ext cx="231622" cy="624600"/>
              <a:chOff x="2688737" y="4511080"/>
              <a:chExt cx="231900" cy="624600"/>
            </a:xfrm>
          </p:grpSpPr>
          <p:sp>
            <p:nvSpPr>
              <p:cNvPr id="166" name="Google Shape;166;g552fc5c465900010_410"/>
              <p:cNvSpPr/>
              <p:nvPr/>
            </p:nvSpPr>
            <p:spPr>
              <a:xfrm flipH="1">
                <a:off x="2688737" y="4720780"/>
                <a:ext cx="2319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g552fc5c465900010_410"/>
              <p:cNvSpPr/>
              <p:nvPr/>
            </p:nvSpPr>
            <p:spPr>
              <a:xfrm flipH="1">
                <a:off x="2688737" y="4511080"/>
                <a:ext cx="2319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g552fc5c465900010_410"/>
              <p:cNvSpPr/>
              <p:nvPr/>
            </p:nvSpPr>
            <p:spPr>
              <a:xfrm flipH="1">
                <a:off x="2688737" y="4930480"/>
                <a:ext cx="2319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9" name="Google Shape;169;g552fc5c465900010_410"/>
            <p:cNvGrpSpPr/>
            <p:nvPr/>
          </p:nvGrpSpPr>
          <p:grpSpPr>
            <a:xfrm>
              <a:off x="1856753" y="4099200"/>
              <a:ext cx="231600" cy="1044300"/>
              <a:chOff x="1856753" y="4099200"/>
              <a:chExt cx="231600" cy="1044300"/>
            </a:xfrm>
          </p:grpSpPr>
          <p:sp>
            <p:nvSpPr>
              <p:cNvPr id="170" name="Google Shape;170;g552fc5c465900010_410"/>
              <p:cNvSpPr/>
              <p:nvPr/>
            </p:nvSpPr>
            <p:spPr>
              <a:xfrm flipH="1">
                <a:off x="185675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1" name="Google Shape;171;g552fc5c465900010_410"/>
              <p:cNvSpPr/>
              <p:nvPr/>
            </p:nvSpPr>
            <p:spPr>
              <a:xfrm flipH="1">
                <a:off x="1856753"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g552fc5c465900010_410"/>
              <p:cNvSpPr/>
              <p:nvPr/>
            </p:nvSpPr>
            <p:spPr>
              <a:xfrm flipH="1">
                <a:off x="185675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g552fc5c465900010_410"/>
              <p:cNvSpPr/>
              <p:nvPr/>
            </p:nvSpPr>
            <p:spPr>
              <a:xfrm flipH="1">
                <a:off x="1856753"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4" name="Google Shape;174;g552fc5c465900010_410"/>
              <p:cNvSpPr/>
              <p:nvPr/>
            </p:nvSpPr>
            <p:spPr>
              <a:xfrm flipH="1">
                <a:off x="185675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5" name="Google Shape;175;g552fc5c465900010_410"/>
            <p:cNvGrpSpPr/>
            <p:nvPr/>
          </p:nvGrpSpPr>
          <p:grpSpPr>
            <a:xfrm>
              <a:off x="2228107" y="4309200"/>
              <a:ext cx="231600" cy="834300"/>
              <a:chOff x="2228107" y="4309200"/>
              <a:chExt cx="231600" cy="834300"/>
            </a:xfrm>
          </p:grpSpPr>
          <p:sp>
            <p:nvSpPr>
              <p:cNvPr id="176" name="Google Shape;176;g552fc5c465900010_410"/>
              <p:cNvSpPr/>
              <p:nvPr/>
            </p:nvSpPr>
            <p:spPr>
              <a:xfrm flipH="1">
                <a:off x="2228107"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g552fc5c465900010_410"/>
              <p:cNvSpPr/>
              <p:nvPr/>
            </p:nvSpPr>
            <p:spPr>
              <a:xfrm flipH="1">
                <a:off x="2228107"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g552fc5c465900010_410"/>
              <p:cNvSpPr/>
              <p:nvPr/>
            </p:nvSpPr>
            <p:spPr>
              <a:xfrm flipH="1">
                <a:off x="2228107"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g552fc5c465900010_410"/>
              <p:cNvSpPr/>
              <p:nvPr/>
            </p:nvSpPr>
            <p:spPr>
              <a:xfrm flipH="1">
                <a:off x="2228107"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0" name="Google Shape;180;g552fc5c465900010_410"/>
            <p:cNvGrpSpPr/>
            <p:nvPr/>
          </p:nvGrpSpPr>
          <p:grpSpPr>
            <a:xfrm>
              <a:off x="2599462" y="4518900"/>
              <a:ext cx="231600" cy="624600"/>
              <a:chOff x="2599462" y="4518900"/>
              <a:chExt cx="231600" cy="624600"/>
            </a:xfrm>
          </p:grpSpPr>
          <p:sp>
            <p:nvSpPr>
              <p:cNvPr id="181" name="Google Shape;181;g552fc5c465900010_410"/>
              <p:cNvSpPr/>
              <p:nvPr/>
            </p:nvSpPr>
            <p:spPr>
              <a:xfrm flipH="1">
                <a:off x="2599462"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g552fc5c465900010_410"/>
              <p:cNvSpPr/>
              <p:nvPr/>
            </p:nvSpPr>
            <p:spPr>
              <a:xfrm flipH="1">
                <a:off x="2599462"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3" name="Google Shape;183;g552fc5c465900010_410"/>
              <p:cNvSpPr/>
              <p:nvPr/>
            </p:nvSpPr>
            <p:spPr>
              <a:xfrm flipH="1">
                <a:off x="2599462"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84" name="Google Shape;184;g552fc5c465900010_410"/>
            <p:cNvGrpSpPr/>
            <p:nvPr/>
          </p:nvGrpSpPr>
          <p:grpSpPr>
            <a:xfrm>
              <a:off x="3342171" y="4099200"/>
              <a:ext cx="231600" cy="1044300"/>
              <a:chOff x="3342171" y="4099200"/>
              <a:chExt cx="231600" cy="1044300"/>
            </a:xfrm>
          </p:grpSpPr>
          <p:sp>
            <p:nvSpPr>
              <p:cNvPr id="185" name="Google Shape;185;g552fc5c465900010_410"/>
              <p:cNvSpPr/>
              <p:nvPr/>
            </p:nvSpPr>
            <p:spPr>
              <a:xfrm flipH="1">
                <a:off x="3342171"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6" name="Google Shape;186;g552fc5c465900010_410"/>
              <p:cNvSpPr/>
              <p:nvPr/>
            </p:nvSpPr>
            <p:spPr>
              <a:xfrm flipH="1">
                <a:off x="3342171"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7" name="Google Shape;187;g552fc5c465900010_410"/>
              <p:cNvSpPr/>
              <p:nvPr/>
            </p:nvSpPr>
            <p:spPr>
              <a:xfrm flipH="1">
                <a:off x="3342171"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8" name="Google Shape;188;g552fc5c465900010_410"/>
              <p:cNvSpPr/>
              <p:nvPr/>
            </p:nvSpPr>
            <p:spPr>
              <a:xfrm flipH="1">
                <a:off x="3342171"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9" name="Google Shape;189;g552fc5c465900010_410"/>
              <p:cNvSpPr/>
              <p:nvPr/>
            </p:nvSpPr>
            <p:spPr>
              <a:xfrm flipH="1">
                <a:off x="3342171"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0" name="Google Shape;190;g552fc5c465900010_410"/>
            <p:cNvGrpSpPr/>
            <p:nvPr/>
          </p:nvGrpSpPr>
          <p:grpSpPr>
            <a:xfrm>
              <a:off x="3713525" y="4309200"/>
              <a:ext cx="231600" cy="834300"/>
              <a:chOff x="3713525" y="4309200"/>
              <a:chExt cx="231600" cy="834300"/>
            </a:xfrm>
          </p:grpSpPr>
          <p:sp>
            <p:nvSpPr>
              <p:cNvPr id="191" name="Google Shape;191;g552fc5c465900010_410"/>
              <p:cNvSpPr/>
              <p:nvPr/>
            </p:nvSpPr>
            <p:spPr>
              <a:xfrm flipH="1">
                <a:off x="3713525"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2" name="Google Shape;192;g552fc5c465900010_410"/>
              <p:cNvSpPr/>
              <p:nvPr/>
            </p:nvSpPr>
            <p:spPr>
              <a:xfrm flipH="1">
                <a:off x="3713525"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3" name="Google Shape;193;g552fc5c465900010_410"/>
              <p:cNvSpPr/>
              <p:nvPr/>
            </p:nvSpPr>
            <p:spPr>
              <a:xfrm flipH="1">
                <a:off x="3713525"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g552fc5c465900010_410"/>
              <p:cNvSpPr/>
              <p:nvPr/>
            </p:nvSpPr>
            <p:spPr>
              <a:xfrm flipH="1">
                <a:off x="3713525"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5" name="Google Shape;195;g552fc5c465900010_410"/>
            <p:cNvGrpSpPr/>
            <p:nvPr/>
          </p:nvGrpSpPr>
          <p:grpSpPr>
            <a:xfrm>
              <a:off x="1485398" y="4309200"/>
              <a:ext cx="231600" cy="834300"/>
              <a:chOff x="1485398" y="4309200"/>
              <a:chExt cx="231600" cy="834300"/>
            </a:xfrm>
          </p:grpSpPr>
          <p:sp>
            <p:nvSpPr>
              <p:cNvPr id="196" name="Google Shape;196;g552fc5c465900010_410"/>
              <p:cNvSpPr/>
              <p:nvPr/>
            </p:nvSpPr>
            <p:spPr>
              <a:xfrm flipH="1">
                <a:off x="148539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7" name="Google Shape;197;g552fc5c465900010_410"/>
              <p:cNvSpPr/>
              <p:nvPr/>
            </p:nvSpPr>
            <p:spPr>
              <a:xfrm flipH="1">
                <a:off x="148539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g552fc5c465900010_410"/>
              <p:cNvSpPr/>
              <p:nvPr/>
            </p:nvSpPr>
            <p:spPr>
              <a:xfrm flipH="1">
                <a:off x="148539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g552fc5c465900010_410"/>
              <p:cNvSpPr/>
              <p:nvPr/>
            </p:nvSpPr>
            <p:spPr>
              <a:xfrm flipH="1">
                <a:off x="148539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0" name="Google Shape;200;g552fc5c465900010_410"/>
            <p:cNvGrpSpPr/>
            <p:nvPr/>
          </p:nvGrpSpPr>
          <p:grpSpPr>
            <a:xfrm>
              <a:off x="4084879" y="4518900"/>
              <a:ext cx="231600" cy="624600"/>
              <a:chOff x="4084879" y="4518900"/>
              <a:chExt cx="231600" cy="624600"/>
            </a:xfrm>
          </p:grpSpPr>
          <p:sp>
            <p:nvSpPr>
              <p:cNvPr id="201" name="Google Shape;201;g552fc5c465900010_410"/>
              <p:cNvSpPr/>
              <p:nvPr/>
            </p:nvSpPr>
            <p:spPr>
              <a:xfrm flipH="1">
                <a:off x="4084879"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g552fc5c465900010_410"/>
              <p:cNvSpPr/>
              <p:nvPr/>
            </p:nvSpPr>
            <p:spPr>
              <a:xfrm flipH="1">
                <a:off x="4084879"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3" name="Google Shape;203;g552fc5c465900010_410"/>
              <p:cNvSpPr/>
              <p:nvPr/>
            </p:nvSpPr>
            <p:spPr>
              <a:xfrm flipH="1">
                <a:off x="4084879"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4" name="Google Shape;204;g552fc5c465900010_410"/>
            <p:cNvGrpSpPr/>
            <p:nvPr/>
          </p:nvGrpSpPr>
          <p:grpSpPr>
            <a:xfrm>
              <a:off x="2970816" y="4309200"/>
              <a:ext cx="231600" cy="834300"/>
              <a:chOff x="2970816" y="4309200"/>
              <a:chExt cx="231600" cy="834300"/>
            </a:xfrm>
          </p:grpSpPr>
          <p:sp>
            <p:nvSpPr>
              <p:cNvPr id="205" name="Google Shape;205;g552fc5c465900010_410"/>
              <p:cNvSpPr/>
              <p:nvPr/>
            </p:nvSpPr>
            <p:spPr>
              <a:xfrm flipH="1">
                <a:off x="2970816"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g552fc5c465900010_410"/>
              <p:cNvSpPr/>
              <p:nvPr/>
            </p:nvSpPr>
            <p:spPr>
              <a:xfrm flipH="1">
                <a:off x="2970816"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7" name="Google Shape;207;g552fc5c465900010_410"/>
              <p:cNvSpPr/>
              <p:nvPr/>
            </p:nvSpPr>
            <p:spPr>
              <a:xfrm flipH="1">
                <a:off x="2970816"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g552fc5c465900010_410"/>
              <p:cNvSpPr/>
              <p:nvPr/>
            </p:nvSpPr>
            <p:spPr>
              <a:xfrm flipH="1">
                <a:off x="2970816"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9" name="Google Shape;209;g552fc5c465900010_410"/>
            <p:cNvGrpSpPr/>
            <p:nvPr/>
          </p:nvGrpSpPr>
          <p:grpSpPr>
            <a:xfrm>
              <a:off x="4456234" y="4309200"/>
              <a:ext cx="231600" cy="834300"/>
              <a:chOff x="4456234" y="4309200"/>
              <a:chExt cx="231600" cy="834300"/>
            </a:xfrm>
          </p:grpSpPr>
          <p:sp>
            <p:nvSpPr>
              <p:cNvPr id="210" name="Google Shape;210;g552fc5c465900010_410"/>
              <p:cNvSpPr/>
              <p:nvPr/>
            </p:nvSpPr>
            <p:spPr>
              <a:xfrm flipH="1">
                <a:off x="4456234"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g552fc5c465900010_410"/>
              <p:cNvSpPr/>
              <p:nvPr/>
            </p:nvSpPr>
            <p:spPr>
              <a:xfrm flipH="1">
                <a:off x="4456234"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g552fc5c465900010_410"/>
              <p:cNvSpPr/>
              <p:nvPr/>
            </p:nvSpPr>
            <p:spPr>
              <a:xfrm flipH="1">
                <a:off x="4456234"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g552fc5c465900010_410"/>
              <p:cNvSpPr/>
              <p:nvPr/>
            </p:nvSpPr>
            <p:spPr>
              <a:xfrm flipH="1">
                <a:off x="4456234"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4" name="Google Shape;214;g552fc5c465900010_410"/>
            <p:cNvGrpSpPr/>
            <p:nvPr/>
          </p:nvGrpSpPr>
          <p:grpSpPr>
            <a:xfrm>
              <a:off x="4827588" y="4099200"/>
              <a:ext cx="231600" cy="1044300"/>
              <a:chOff x="4827588" y="4099200"/>
              <a:chExt cx="231600" cy="1044300"/>
            </a:xfrm>
          </p:grpSpPr>
          <p:sp>
            <p:nvSpPr>
              <p:cNvPr id="215" name="Google Shape;215;g552fc5c465900010_410"/>
              <p:cNvSpPr/>
              <p:nvPr/>
            </p:nvSpPr>
            <p:spPr>
              <a:xfrm flipH="1">
                <a:off x="482758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g552fc5c465900010_410"/>
              <p:cNvSpPr/>
              <p:nvPr/>
            </p:nvSpPr>
            <p:spPr>
              <a:xfrm flipH="1">
                <a:off x="482758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g552fc5c465900010_410"/>
              <p:cNvSpPr/>
              <p:nvPr/>
            </p:nvSpPr>
            <p:spPr>
              <a:xfrm flipH="1">
                <a:off x="482758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g552fc5c465900010_410"/>
              <p:cNvSpPr/>
              <p:nvPr/>
            </p:nvSpPr>
            <p:spPr>
              <a:xfrm flipH="1">
                <a:off x="4827588"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9" name="Google Shape;219;g552fc5c465900010_410"/>
              <p:cNvSpPr/>
              <p:nvPr/>
            </p:nvSpPr>
            <p:spPr>
              <a:xfrm flipH="1">
                <a:off x="482758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0" name="Google Shape;220;g552fc5c465900010_410"/>
            <p:cNvGrpSpPr/>
            <p:nvPr/>
          </p:nvGrpSpPr>
          <p:grpSpPr>
            <a:xfrm>
              <a:off x="5198943" y="4309200"/>
              <a:ext cx="231600" cy="834300"/>
              <a:chOff x="5198943" y="4309200"/>
              <a:chExt cx="231600" cy="834300"/>
            </a:xfrm>
          </p:grpSpPr>
          <p:sp>
            <p:nvSpPr>
              <p:cNvPr id="221" name="Google Shape;221;g552fc5c465900010_410"/>
              <p:cNvSpPr/>
              <p:nvPr/>
            </p:nvSpPr>
            <p:spPr>
              <a:xfrm flipH="1">
                <a:off x="519894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g552fc5c465900010_410"/>
              <p:cNvSpPr/>
              <p:nvPr/>
            </p:nvSpPr>
            <p:spPr>
              <a:xfrm flipH="1">
                <a:off x="5198943"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3" name="Google Shape;223;g552fc5c465900010_410"/>
              <p:cNvSpPr/>
              <p:nvPr/>
            </p:nvSpPr>
            <p:spPr>
              <a:xfrm flipH="1">
                <a:off x="519894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g552fc5c465900010_410"/>
              <p:cNvSpPr/>
              <p:nvPr/>
            </p:nvSpPr>
            <p:spPr>
              <a:xfrm flipH="1">
                <a:off x="519894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5" name="Google Shape;225;g552fc5c465900010_410"/>
            <p:cNvGrpSpPr/>
            <p:nvPr/>
          </p:nvGrpSpPr>
          <p:grpSpPr>
            <a:xfrm>
              <a:off x="5570297" y="4518900"/>
              <a:ext cx="231600" cy="624600"/>
              <a:chOff x="5570297" y="4518900"/>
              <a:chExt cx="231600" cy="624600"/>
            </a:xfrm>
          </p:grpSpPr>
          <p:sp>
            <p:nvSpPr>
              <p:cNvPr id="226" name="Google Shape;226;g552fc5c465900010_410"/>
              <p:cNvSpPr/>
              <p:nvPr/>
            </p:nvSpPr>
            <p:spPr>
              <a:xfrm flipH="1">
                <a:off x="5570297"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g552fc5c465900010_410"/>
              <p:cNvSpPr/>
              <p:nvPr/>
            </p:nvSpPr>
            <p:spPr>
              <a:xfrm flipH="1">
                <a:off x="5570297"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g552fc5c465900010_410"/>
              <p:cNvSpPr/>
              <p:nvPr/>
            </p:nvSpPr>
            <p:spPr>
              <a:xfrm flipH="1">
                <a:off x="5570297"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9" name="Google Shape;229;g552fc5c465900010_410"/>
            <p:cNvGrpSpPr/>
            <p:nvPr/>
          </p:nvGrpSpPr>
          <p:grpSpPr>
            <a:xfrm>
              <a:off x="5941652" y="4309200"/>
              <a:ext cx="231600" cy="834300"/>
              <a:chOff x="5941652" y="4309200"/>
              <a:chExt cx="231600" cy="834300"/>
            </a:xfrm>
          </p:grpSpPr>
          <p:sp>
            <p:nvSpPr>
              <p:cNvPr id="230" name="Google Shape;230;g552fc5c465900010_410"/>
              <p:cNvSpPr/>
              <p:nvPr/>
            </p:nvSpPr>
            <p:spPr>
              <a:xfrm flipH="1">
                <a:off x="5941652"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1" name="Google Shape;231;g552fc5c465900010_410"/>
              <p:cNvSpPr/>
              <p:nvPr/>
            </p:nvSpPr>
            <p:spPr>
              <a:xfrm flipH="1">
                <a:off x="5941652"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g552fc5c465900010_410"/>
              <p:cNvSpPr/>
              <p:nvPr/>
            </p:nvSpPr>
            <p:spPr>
              <a:xfrm flipH="1">
                <a:off x="5941652"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3" name="Google Shape;233;g552fc5c465900010_410"/>
              <p:cNvSpPr/>
              <p:nvPr/>
            </p:nvSpPr>
            <p:spPr>
              <a:xfrm flipH="1">
                <a:off x="5941652"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4" name="Google Shape;234;g552fc5c465900010_410"/>
            <p:cNvGrpSpPr/>
            <p:nvPr/>
          </p:nvGrpSpPr>
          <p:grpSpPr>
            <a:xfrm>
              <a:off x="6313006" y="4099200"/>
              <a:ext cx="231600" cy="1044300"/>
              <a:chOff x="6313006" y="4099200"/>
              <a:chExt cx="231600" cy="1044300"/>
            </a:xfrm>
          </p:grpSpPr>
          <p:sp>
            <p:nvSpPr>
              <p:cNvPr id="235" name="Google Shape;235;g552fc5c465900010_410"/>
              <p:cNvSpPr/>
              <p:nvPr/>
            </p:nvSpPr>
            <p:spPr>
              <a:xfrm flipH="1">
                <a:off x="6313006"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6" name="Google Shape;236;g552fc5c465900010_410"/>
              <p:cNvSpPr/>
              <p:nvPr/>
            </p:nvSpPr>
            <p:spPr>
              <a:xfrm flipH="1">
                <a:off x="6313006"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7" name="Google Shape;237;g552fc5c465900010_410"/>
              <p:cNvSpPr/>
              <p:nvPr/>
            </p:nvSpPr>
            <p:spPr>
              <a:xfrm flipH="1">
                <a:off x="6313006"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8" name="Google Shape;238;g552fc5c465900010_410"/>
              <p:cNvSpPr/>
              <p:nvPr/>
            </p:nvSpPr>
            <p:spPr>
              <a:xfrm flipH="1">
                <a:off x="6313006"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g552fc5c465900010_410"/>
              <p:cNvSpPr/>
              <p:nvPr/>
            </p:nvSpPr>
            <p:spPr>
              <a:xfrm flipH="1">
                <a:off x="6313006"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0" name="Google Shape;240;g552fc5c465900010_410"/>
            <p:cNvGrpSpPr/>
            <p:nvPr/>
          </p:nvGrpSpPr>
          <p:grpSpPr>
            <a:xfrm>
              <a:off x="6684361" y="4309200"/>
              <a:ext cx="231600" cy="834300"/>
              <a:chOff x="6684361" y="4309200"/>
              <a:chExt cx="231600" cy="834300"/>
            </a:xfrm>
          </p:grpSpPr>
          <p:sp>
            <p:nvSpPr>
              <p:cNvPr id="241" name="Google Shape;241;g552fc5c465900010_410"/>
              <p:cNvSpPr/>
              <p:nvPr/>
            </p:nvSpPr>
            <p:spPr>
              <a:xfrm flipH="1">
                <a:off x="6684361"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2" name="Google Shape;242;g552fc5c465900010_410"/>
              <p:cNvSpPr/>
              <p:nvPr/>
            </p:nvSpPr>
            <p:spPr>
              <a:xfrm flipH="1">
                <a:off x="6684361"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g552fc5c465900010_410"/>
              <p:cNvSpPr/>
              <p:nvPr/>
            </p:nvSpPr>
            <p:spPr>
              <a:xfrm flipH="1">
                <a:off x="6684361"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g552fc5c465900010_410"/>
              <p:cNvSpPr/>
              <p:nvPr/>
            </p:nvSpPr>
            <p:spPr>
              <a:xfrm flipH="1">
                <a:off x="6684361"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5" name="Google Shape;245;g552fc5c465900010_410"/>
            <p:cNvGrpSpPr/>
            <p:nvPr/>
          </p:nvGrpSpPr>
          <p:grpSpPr>
            <a:xfrm>
              <a:off x="7055715" y="4518900"/>
              <a:ext cx="231600" cy="624600"/>
              <a:chOff x="7055715" y="4518900"/>
              <a:chExt cx="231600" cy="624600"/>
            </a:xfrm>
          </p:grpSpPr>
          <p:sp>
            <p:nvSpPr>
              <p:cNvPr id="246" name="Google Shape;246;g552fc5c465900010_410"/>
              <p:cNvSpPr/>
              <p:nvPr/>
            </p:nvSpPr>
            <p:spPr>
              <a:xfrm flipH="1">
                <a:off x="7055715"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g552fc5c465900010_410"/>
              <p:cNvSpPr/>
              <p:nvPr/>
            </p:nvSpPr>
            <p:spPr>
              <a:xfrm flipH="1">
                <a:off x="7055715"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g552fc5c465900010_410"/>
              <p:cNvSpPr/>
              <p:nvPr/>
            </p:nvSpPr>
            <p:spPr>
              <a:xfrm flipH="1">
                <a:off x="7055715"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49" name="Google Shape;249;g552fc5c465900010_410"/>
            <p:cNvGrpSpPr/>
            <p:nvPr/>
          </p:nvGrpSpPr>
          <p:grpSpPr>
            <a:xfrm>
              <a:off x="7798424" y="4099200"/>
              <a:ext cx="231600" cy="1044300"/>
              <a:chOff x="7798424" y="4099200"/>
              <a:chExt cx="231600" cy="1044300"/>
            </a:xfrm>
          </p:grpSpPr>
          <p:sp>
            <p:nvSpPr>
              <p:cNvPr id="250" name="Google Shape;250;g552fc5c465900010_410"/>
              <p:cNvSpPr/>
              <p:nvPr/>
            </p:nvSpPr>
            <p:spPr>
              <a:xfrm flipH="1">
                <a:off x="7798424"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g552fc5c465900010_410"/>
              <p:cNvSpPr/>
              <p:nvPr/>
            </p:nvSpPr>
            <p:spPr>
              <a:xfrm flipH="1">
                <a:off x="7798424"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g552fc5c465900010_410"/>
              <p:cNvSpPr/>
              <p:nvPr/>
            </p:nvSpPr>
            <p:spPr>
              <a:xfrm flipH="1">
                <a:off x="7798424"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g552fc5c465900010_410"/>
              <p:cNvSpPr/>
              <p:nvPr/>
            </p:nvSpPr>
            <p:spPr>
              <a:xfrm flipH="1">
                <a:off x="7798424" y="4099200"/>
                <a:ext cx="231600" cy="104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g552fc5c465900010_410"/>
              <p:cNvSpPr/>
              <p:nvPr/>
            </p:nvSpPr>
            <p:spPr>
              <a:xfrm flipH="1">
                <a:off x="7798424"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5" name="Google Shape;255;g552fc5c465900010_410"/>
            <p:cNvGrpSpPr/>
            <p:nvPr/>
          </p:nvGrpSpPr>
          <p:grpSpPr>
            <a:xfrm>
              <a:off x="8169779" y="4309200"/>
              <a:ext cx="231600" cy="834300"/>
              <a:chOff x="8169779" y="4309200"/>
              <a:chExt cx="231600" cy="834300"/>
            </a:xfrm>
          </p:grpSpPr>
          <p:sp>
            <p:nvSpPr>
              <p:cNvPr id="256" name="Google Shape;256;g552fc5c465900010_410"/>
              <p:cNvSpPr/>
              <p:nvPr/>
            </p:nvSpPr>
            <p:spPr>
              <a:xfrm flipH="1">
                <a:off x="8169779"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g552fc5c465900010_410"/>
              <p:cNvSpPr/>
              <p:nvPr/>
            </p:nvSpPr>
            <p:spPr>
              <a:xfrm flipH="1">
                <a:off x="8169779"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g552fc5c465900010_410"/>
              <p:cNvSpPr/>
              <p:nvPr/>
            </p:nvSpPr>
            <p:spPr>
              <a:xfrm flipH="1">
                <a:off x="8169779"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g552fc5c465900010_410"/>
              <p:cNvSpPr/>
              <p:nvPr/>
            </p:nvSpPr>
            <p:spPr>
              <a:xfrm flipH="1">
                <a:off x="8169779"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0" name="Google Shape;260;g552fc5c465900010_410"/>
            <p:cNvGrpSpPr/>
            <p:nvPr/>
          </p:nvGrpSpPr>
          <p:grpSpPr>
            <a:xfrm>
              <a:off x="7427070" y="4309200"/>
              <a:ext cx="231600" cy="834300"/>
              <a:chOff x="7427070" y="4309200"/>
              <a:chExt cx="231600" cy="834300"/>
            </a:xfrm>
          </p:grpSpPr>
          <p:sp>
            <p:nvSpPr>
              <p:cNvPr id="261" name="Google Shape;261;g552fc5c465900010_410"/>
              <p:cNvSpPr/>
              <p:nvPr/>
            </p:nvSpPr>
            <p:spPr>
              <a:xfrm flipH="1">
                <a:off x="7427070"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g552fc5c465900010_410"/>
              <p:cNvSpPr/>
              <p:nvPr/>
            </p:nvSpPr>
            <p:spPr>
              <a:xfrm flipH="1">
                <a:off x="7427070"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g552fc5c465900010_410"/>
              <p:cNvSpPr/>
              <p:nvPr/>
            </p:nvSpPr>
            <p:spPr>
              <a:xfrm flipH="1">
                <a:off x="7427070"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g552fc5c465900010_410"/>
              <p:cNvSpPr/>
              <p:nvPr/>
            </p:nvSpPr>
            <p:spPr>
              <a:xfrm flipH="1">
                <a:off x="7427070"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5" name="Google Shape;265;g552fc5c465900010_410"/>
            <p:cNvGrpSpPr/>
            <p:nvPr/>
          </p:nvGrpSpPr>
          <p:grpSpPr>
            <a:xfrm>
              <a:off x="8541133" y="4518900"/>
              <a:ext cx="231600" cy="624600"/>
              <a:chOff x="8541133" y="4518900"/>
              <a:chExt cx="231600" cy="624600"/>
            </a:xfrm>
          </p:grpSpPr>
          <p:sp>
            <p:nvSpPr>
              <p:cNvPr id="266" name="Google Shape;266;g552fc5c465900010_410"/>
              <p:cNvSpPr/>
              <p:nvPr/>
            </p:nvSpPr>
            <p:spPr>
              <a:xfrm flipH="1">
                <a:off x="8541133"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7" name="Google Shape;267;g552fc5c465900010_410"/>
              <p:cNvSpPr/>
              <p:nvPr/>
            </p:nvSpPr>
            <p:spPr>
              <a:xfrm flipH="1">
                <a:off x="8541133"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8" name="Google Shape;268;g552fc5c465900010_410"/>
              <p:cNvSpPr/>
              <p:nvPr/>
            </p:nvSpPr>
            <p:spPr>
              <a:xfrm flipH="1">
                <a:off x="8541133"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9" name="Google Shape;269;g552fc5c465900010_410"/>
            <p:cNvGrpSpPr/>
            <p:nvPr/>
          </p:nvGrpSpPr>
          <p:grpSpPr>
            <a:xfrm>
              <a:off x="8912488" y="4309200"/>
              <a:ext cx="231600" cy="834300"/>
              <a:chOff x="8912488" y="4309200"/>
              <a:chExt cx="231600" cy="834300"/>
            </a:xfrm>
          </p:grpSpPr>
          <p:sp>
            <p:nvSpPr>
              <p:cNvPr id="270" name="Google Shape;270;g552fc5c465900010_410"/>
              <p:cNvSpPr/>
              <p:nvPr/>
            </p:nvSpPr>
            <p:spPr>
              <a:xfrm flipH="1">
                <a:off x="8912488" y="4728600"/>
                <a:ext cx="231600" cy="4149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1" name="Google Shape;271;g552fc5c465900010_410"/>
              <p:cNvSpPr/>
              <p:nvPr/>
            </p:nvSpPr>
            <p:spPr>
              <a:xfrm flipH="1">
                <a:off x="8912488" y="4309200"/>
                <a:ext cx="231600" cy="8343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2" name="Google Shape;272;g552fc5c465900010_410"/>
              <p:cNvSpPr/>
              <p:nvPr/>
            </p:nvSpPr>
            <p:spPr>
              <a:xfrm flipH="1">
                <a:off x="8912488" y="4518900"/>
                <a:ext cx="231600" cy="6246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3" name="Google Shape;273;g552fc5c465900010_410"/>
              <p:cNvSpPr/>
              <p:nvPr/>
            </p:nvSpPr>
            <p:spPr>
              <a:xfrm flipH="1">
                <a:off x="8912488" y="4938300"/>
                <a:ext cx="231600" cy="2052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74" name="Google Shape;274;g552fc5c465900010_410"/>
          <p:cNvSpPr txBox="1">
            <a:spLocks noGrp="1"/>
          </p:cNvSpPr>
          <p:nvPr>
            <p:ph type="title" hasCustomPrompt="1"/>
          </p:nvPr>
        </p:nvSpPr>
        <p:spPr>
          <a:xfrm>
            <a:off x="1851500" y="1030300"/>
            <a:ext cx="8489100" cy="2484300"/>
          </a:xfrm>
          <a:prstGeom prst="rect">
            <a:avLst/>
          </a:prstGeom>
          <a:noFill/>
          <a:ln>
            <a:noFill/>
          </a:ln>
        </p:spPr>
        <p:txBody>
          <a:bodyPr spcFirstLastPara="1" wrap="square" lIns="121900" tIns="121900" rIns="121900" bIns="121900" anchor="ctr" anchorCtr="0">
            <a:normAutofit/>
          </a:bodyPr>
          <a:lstStyle>
            <a:lvl1pPr lvl="0" algn="ctr">
              <a:lnSpc>
                <a:spcPct val="100000"/>
              </a:lnSpc>
              <a:spcBef>
                <a:spcPts val="0"/>
              </a:spcBef>
              <a:spcAft>
                <a:spcPts val="0"/>
              </a:spcAft>
              <a:buClr>
                <a:schemeClr val="lt1"/>
              </a:buClr>
              <a:buSzPts val="10700"/>
              <a:buNone/>
              <a:defRPr sz="10700">
                <a:solidFill>
                  <a:schemeClr val="lt1"/>
                </a:solidFill>
              </a:defRPr>
            </a:lvl1pPr>
            <a:lvl2pPr lvl="1" algn="ctr">
              <a:lnSpc>
                <a:spcPct val="100000"/>
              </a:lnSpc>
              <a:spcBef>
                <a:spcPts val="0"/>
              </a:spcBef>
              <a:spcAft>
                <a:spcPts val="0"/>
              </a:spcAft>
              <a:buClr>
                <a:schemeClr val="lt1"/>
              </a:buClr>
              <a:buSzPts val="10700"/>
              <a:buNone/>
              <a:defRPr sz="10700">
                <a:solidFill>
                  <a:schemeClr val="lt1"/>
                </a:solidFill>
              </a:defRPr>
            </a:lvl2pPr>
            <a:lvl3pPr lvl="2" algn="ctr">
              <a:lnSpc>
                <a:spcPct val="100000"/>
              </a:lnSpc>
              <a:spcBef>
                <a:spcPts val="0"/>
              </a:spcBef>
              <a:spcAft>
                <a:spcPts val="0"/>
              </a:spcAft>
              <a:buClr>
                <a:schemeClr val="lt1"/>
              </a:buClr>
              <a:buSzPts val="10700"/>
              <a:buNone/>
              <a:defRPr sz="10700">
                <a:solidFill>
                  <a:schemeClr val="lt1"/>
                </a:solidFill>
              </a:defRPr>
            </a:lvl3pPr>
            <a:lvl4pPr lvl="3" algn="ctr">
              <a:lnSpc>
                <a:spcPct val="100000"/>
              </a:lnSpc>
              <a:spcBef>
                <a:spcPts val="0"/>
              </a:spcBef>
              <a:spcAft>
                <a:spcPts val="0"/>
              </a:spcAft>
              <a:buClr>
                <a:schemeClr val="lt1"/>
              </a:buClr>
              <a:buSzPts val="10700"/>
              <a:buNone/>
              <a:defRPr sz="10700">
                <a:solidFill>
                  <a:schemeClr val="lt1"/>
                </a:solidFill>
              </a:defRPr>
            </a:lvl4pPr>
            <a:lvl5pPr lvl="4" algn="ctr">
              <a:lnSpc>
                <a:spcPct val="100000"/>
              </a:lnSpc>
              <a:spcBef>
                <a:spcPts val="0"/>
              </a:spcBef>
              <a:spcAft>
                <a:spcPts val="0"/>
              </a:spcAft>
              <a:buClr>
                <a:schemeClr val="lt1"/>
              </a:buClr>
              <a:buSzPts val="10700"/>
              <a:buNone/>
              <a:defRPr sz="10700">
                <a:solidFill>
                  <a:schemeClr val="lt1"/>
                </a:solidFill>
              </a:defRPr>
            </a:lvl5pPr>
            <a:lvl6pPr lvl="5" algn="ctr">
              <a:lnSpc>
                <a:spcPct val="100000"/>
              </a:lnSpc>
              <a:spcBef>
                <a:spcPts val="0"/>
              </a:spcBef>
              <a:spcAft>
                <a:spcPts val="0"/>
              </a:spcAft>
              <a:buClr>
                <a:schemeClr val="lt1"/>
              </a:buClr>
              <a:buSzPts val="10700"/>
              <a:buNone/>
              <a:defRPr sz="10700">
                <a:solidFill>
                  <a:schemeClr val="lt1"/>
                </a:solidFill>
              </a:defRPr>
            </a:lvl6pPr>
            <a:lvl7pPr lvl="6" algn="ctr">
              <a:lnSpc>
                <a:spcPct val="100000"/>
              </a:lnSpc>
              <a:spcBef>
                <a:spcPts val="0"/>
              </a:spcBef>
              <a:spcAft>
                <a:spcPts val="0"/>
              </a:spcAft>
              <a:buClr>
                <a:schemeClr val="lt1"/>
              </a:buClr>
              <a:buSzPts val="10700"/>
              <a:buNone/>
              <a:defRPr sz="10700">
                <a:solidFill>
                  <a:schemeClr val="lt1"/>
                </a:solidFill>
              </a:defRPr>
            </a:lvl7pPr>
            <a:lvl8pPr lvl="7" algn="ctr">
              <a:lnSpc>
                <a:spcPct val="100000"/>
              </a:lnSpc>
              <a:spcBef>
                <a:spcPts val="0"/>
              </a:spcBef>
              <a:spcAft>
                <a:spcPts val="0"/>
              </a:spcAft>
              <a:buClr>
                <a:schemeClr val="lt1"/>
              </a:buClr>
              <a:buSzPts val="10700"/>
              <a:buNone/>
              <a:defRPr sz="10700">
                <a:solidFill>
                  <a:schemeClr val="lt1"/>
                </a:solidFill>
              </a:defRPr>
            </a:lvl8pPr>
            <a:lvl9pPr lvl="8" algn="ctr">
              <a:lnSpc>
                <a:spcPct val="100000"/>
              </a:lnSpc>
              <a:spcBef>
                <a:spcPts val="0"/>
              </a:spcBef>
              <a:spcAft>
                <a:spcPts val="0"/>
              </a:spcAft>
              <a:buClr>
                <a:schemeClr val="lt1"/>
              </a:buClr>
              <a:buSzPts val="10700"/>
              <a:buNone/>
              <a:defRPr sz="10700">
                <a:solidFill>
                  <a:schemeClr val="lt1"/>
                </a:solidFill>
              </a:defRPr>
            </a:lvl9pPr>
          </a:lstStyle>
          <a:p>
            <a:r>
              <a:t>xx%</a:t>
            </a:r>
          </a:p>
        </p:txBody>
      </p:sp>
      <p:sp>
        <p:nvSpPr>
          <p:cNvPr id="275" name="Google Shape;275;g552fc5c465900010_410"/>
          <p:cNvSpPr txBox="1">
            <a:spLocks noGrp="1"/>
          </p:cNvSpPr>
          <p:nvPr>
            <p:ph type="body" idx="1"/>
          </p:nvPr>
        </p:nvSpPr>
        <p:spPr>
          <a:xfrm>
            <a:off x="1851500" y="3616400"/>
            <a:ext cx="8489100" cy="1481700"/>
          </a:xfrm>
          <a:prstGeom prst="rect">
            <a:avLst/>
          </a:prstGeom>
          <a:noFill/>
          <a:ln>
            <a:noFill/>
          </a:ln>
        </p:spPr>
        <p:txBody>
          <a:bodyPr spcFirstLastPara="1" wrap="square" lIns="121900" tIns="121900" rIns="121900" bIns="121900" anchor="t" anchorCtr="0">
            <a:normAutofit/>
          </a:bodyPr>
          <a:lstStyle>
            <a:lvl1pPr marL="457200" lvl="0" indent="-336550" algn="ctr">
              <a:lnSpc>
                <a:spcPct val="115000"/>
              </a:lnSpc>
              <a:spcBef>
                <a:spcPts val="0"/>
              </a:spcBef>
              <a:spcAft>
                <a:spcPts val="0"/>
              </a:spcAft>
              <a:buClr>
                <a:schemeClr val="lt1"/>
              </a:buClr>
              <a:buSzPts val="1700"/>
              <a:buChar char="●"/>
              <a:defRPr>
                <a:solidFill>
                  <a:schemeClr val="lt1"/>
                </a:solidFill>
              </a:defRPr>
            </a:lvl1pPr>
            <a:lvl2pPr marL="914400" lvl="1" indent="-323850" algn="ctr">
              <a:lnSpc>
                <a:spcPct val="115000"/>
              </a:lnSpc>
              <a:spcBef>
                <a:spcPts val="0"/>
              </a:spcBef>
              <a:spcAft>
                <a:spcPts val="0"/>
              </a:spcAft>
              <a:buClr>
                <a:schemeClr val="lt1"/>
              </a:buClr>
              <a:buSzPts val="1500"/>
              <a:buChar char="○"/>
              <a:defRPr>
                <a:solidFill>
                  <a:schemeClr val="lt1"/>
                </a:solidFill>
              </a:defRPr>
            </a:lvl2pPr>
            <a:lvl3pPr marL="1371600" lvl="2" indent="-323850" algn="ctr">
              <a:lnSpc>
                <a:spcPct val="115000"/>
              </a:lnSpc>
              <a:spcBef>
                <a:spcPts val="0"/>
              </a:spcBef>
              <a:spcAft>
                <a:spcPts val="0"/>
              </a:spcAft>
              <a:buClr>
                <a:schemeClr val="lt1"/>
              </a:buClr>
              <a:buSzPts val="1500"/>
              <a:buChar char="■"/>
              <a:defRPr>
                <a:solidFill>
                  <a:schemeClr val="lt1"/>
                </a:solidFill>
              </a:defRPr>
            </a:lvl3pPr>
            <a:lvl4pPr marL="1828800" lvl="3" indent="-323850" algn="ctr">
              <a:lnSpc>
                <a:spcPct val="115000"/>
              </a:lnSpc>
              <a:spcBef>
                <a:spcPts val="0"/>
              </a:spcBef>
              <a:spcAft>
                <a:spcPts val="0"/>
              </a:spcAft>
              <a:buClr>
                <a:schemeClr val="lt1"/>
              </a:buClr>
              <a:buSzPts val="1500"/>
              <a:buChar char="●"/>
              <a:defRPr>
                <a:solidFill>
                  <a:schemeClr val="lt1"/>
                </a:solidFill>
              </a:defRPr>
            </a:lvl4pPr>
            <a:lvl5pPr marL="2286000" lvl="4" indent="-323850" algn="ctr">
              <a:lnSpc>
                <a:spcPct val="115000"/>
              </a:lnSpc>
              <a:spcBef>
                <a:spcPts val="0"/>
              </a:spcBef>
              <a:spcAft>
                <a:spcPts val="0"/>
              </a:spcAft>
              <a:buClr>
                <a:schemeClr val="lt1"/>
              </a:buClr>
              <a:buSzPts val="1500"/>
              <a:buChar char="○"/>
              <a:defRPr>
                <a:solidFill>
                  <a:schemeClr val="lt1"/>
                </a:solidFill>
              </a:defRPr>
            </a:lvl5pPr>
            <a:lvl6pPr marL="2743200" lvl="5" indent="-323850" algn="ctr">
              <a:lnSpc>
                <a:spcPct val="115000"/>
              </a:lnSpc>
              <a:spcBef>
                <a:spcPts val="0"/>
              </a:spcBef>
              <a:spcAft>
                <a:spcPts val="0"/>
              </a:spcAft>
              <a:buClr>
                <a:schemeClr val="lt1"/>
              </a:buClr>
              <a:buSzPts val="1500"/>
              <a:buChar char="■"/>
              <a:defRPr>
                <a:solidFill>
                  <a:schemeClr val="lt1"/>
                </a:solidFill>
              </a:defRPr>
            </a:lvl6pPr>
            <a:lvl7pPr marL="3200400" lvl="6" indent="-323850" algn="ctr">
              <a:lnSpc>
                <a:spcPct val="115000"/>
              </a:lnSpc>
              <a:spcBef>
                <a:spcPts val="0"/>
              </a:spcBef>
              <a:spcAft>
                <a:spcPts val="0"/>
              </a:spcAft>
              <a:buClr>
                <a:schemeClr val="lt1"/>
              </a:buClr>
              <a:buSzPts val="1500"/>
              <a:buChar char="●"/>
              <a:defRPr>
                <a:solidFill>
                  <a:schemeClr val="lt1"/>
                </a:solidFill>
              </a:defRPr>
            </a:lvl7pPr>
            <a:lvl8pPr marL="3657600" lvl="7" indent="-323850" algn="ctr">
              <a:lnSpc>
                <a:spcPct val="115000"/>
              </a:lnSpc>
              <a:spcBef>
                <a:spcPts val="0"/>
              </a:spcBef>
              <a:spcAft>
                <a:spcPts val="0"/>
              </a:spcAft>
              <a:buClr>
                <a:schemeClr val="lt1"/>
              </a:buClr>
              <a:buSzPts val="1500"/>
              <a:buChar char="○"/>
              <a:defRPr>
                <a:solidFill>
                  <a:schemeClr val="lt1"/>
                </a:solidFill>
              </a:defRPr>
            </a:lvl8pPr>
            <a:lvl9pPr marL="4114800" lvl="8" indent="-323850" algn="ctr">
              <a:lnSpc>
                <a:spcPct val="115000"/>
              </a:lnSpc>
              <a:spcBef>
                <a:spcPts val="0"/>
              </a:spcBef>
              <a:spcAft>
                <a:spcPts val="0"/>
              </a:spcAft>
              <a:buClr>
                <a:schemeClr val="lt1"/>
              </a:buClr>
              <a:buSzPts val="1500"/>
              <a:buChar char="■"/>
              <a:defRPr>
                <a:solidFill>
                  <a:schemeClr val="lt1"/>
                </a:solidFill>
              </a:defRPr>
            </a:lvl9pPr>
          </a:lstStyle>
          <a:p>
            <a:endParaRPr/>
          </a:p>
        </p:txBody>
      </p:sp>
      <p:sp>
        <p:nvSpPr>
          <p:cNvPr id="276" name="Google Shape;276;g552fc5c465900010_410"/>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7"/>
        <p:cNvGrpSpPr/>
        <p:nvPr/>
      </p:nvGrpSpPr>
      <p:grpSpPr>
        <a:xfrm>
          <a:off x="0" y="0"/>
          <a:ext cx="0" cy="0"/>
          <a:chOff x="0" y="0"/>
          <a:chExt cx="0" cy="0"/>
        </a:xfrm>
      </p:grpSpPr>
      <p:sp>
        <p:nvSpPr>
          <p:cNvPr id="278" name="Google Shape;278;g552fc5c465900010_540"/>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6C335D-88FD-4D70-AAD1-7EA3D2D97010}"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D75DD-02D7-4BD3-9A0B-92A399DD9425}" type="slidenum">
              <a:rPr lang="en-US" smtClean="0"/>
              <a:t>‹#›</a:t>
            </a:fld>
            <a:endParaRPr lang="en-US"/>
          </a:p>
        </p:txBody>
      </p:sp>
    </p:spTree>
    <p:extLst>
      <p:ext uri="{BB962C8B-B14F-4D97-AF65-F5344CB8AC3E}">
        <p14:creationId xmlns:p14="http://schemas.microsoft.com/office/powerpoint/2010/main" val="1761223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6C335D-88FD-4D70-AAD1-7EA3D2D97010}"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D75DD-02D7-4BD3-9A0B-92A399DD9425}" type="slidenum">
              <a:rPr lang="en-US" smtClean="0"/>
              <a:t>‹#›</a:t>
            </a:fld>
            <a:endParaRPr lang="en-US"/>
          </a:p>
        </p:txBody>
      </p:sp>
    </p:spTree>
    <p:extLst>
      <p:ext uri="{BB962C8B-B14F-4D97-AF65-F5344CB8AC3E}">
        <p14:creationId xmlns:p14="http://schemas.microsoft.com/office/powerpoint/2010/main" val="1625218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9"/>
        <p:cNvGrpSpPr/>
        <p:nvPr/>
      </p:nvGrpSpPr>
      <p:grpSpPr>
        <a:xfrm>
          <a:off x="0" y="0"/>
          <a:ext cx="0" cy="0"/>
          <a:chOff x="0" y="0"/>
          <a:chExt cx="0" cy="0"/>
        </a:xfrm>
      </p:grpSpPr>
      <p:sp>
        <p:nvSpPr>
          <p:cNvPr id="50" name="Google Shape;50;g552fc5c465900010_54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51" name="Google Shape;51;g552fc5c465900010_54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1600"/>
              </a:spcBef>
              <a:spcAft>
                <a:spcPts val="0"/>
              </a:spcAft>
              <a:buClr>
                <a:schemeClr val="dk1"/>
              </a:buClr>
              <a:buSzPts val="1800"/>
              <a:buChar char="○"/>
              <a:defRPr/>
            </a:lvl2pPr>
            <a:lvl3pPr marL="1371600" lvl="2" indent="-342900" algn="l">
              <a:lnSpc>
                <a:spcPct val="90000"/>
              </a:lnSpc>
              <a:spcBef>
                <a:spcPts val="1600"/>
              </a:spcBef>
              <a:spcAft>
                <a:spcPts val="0"/>
              </a:spcAft>
              <a:buClr>
                <a:schemeClr val="dk1"/>
              </a:buClr>
              <a:buSzPts val="1800"/>
              <a:buChar char="■"/>
              <a:defRPr/>
            </a:lvl3pPr>
            <a:lvl4pPr marL="1828800" lvl="3" indent="-342900" algn="l">
              <a:lnSpc>
                <a:spcPct val="90000"/>
              </a:lnSpc>
              <a:spcBef>
                <a:spcPts val="1600"/>
              </a:spcBef>
              <a:spcAft>
                <a:spcPts val="0"/>
              </a:spcAft>
              <a:buClr>
                <a:schemeClr val="dk1"/>
              </a:buClr>
              <a:buSzPts val="1800"/>
              <a:buChar char="●"/>
              <a:defRPr/>
            </a:lvl4pPr>
            <a:lvl5pPr marL="2286000" lvl="4" indent="-342900" algn="l">
              <a:lnSpc>
                <a:spcPct val="90000"/>
              </a:lnSpc>
              <a:spcBef>
                <a:spcPts val="1600"/>
              </a:spcBef>
              <a:spcAft>
                <a:spcPts val="0"/>
              </a:spcAft>
              <a:buClr>
                <a:schemeClr val="dk1"/>
              </a:buClr>
              <a:buSzPts val="1800"/>
              <a:buChar char="○"/>
              <a:defRPr/>
            </a:lvl5pPr>
            <a:lvl6pPr marL="2743200" lvl="5" indent="-342900" algn="l">
              <a:lnSpc>
                <a:spcPct val="90000"/>
              </a:lnSpc>
              <a:spcBef>
                <a:spcPts val="1600"/>
              </a:spcBef>
              <a:spcAft>
                <a:spcPts val="0"/>
              </a:spcAft>
              <a:buClr>
                <a:schemeClr val="dk1"/>
              </a:buClr>
              <a:buSzPts val="1800"/>
              <a:buChar char="■"/>
              <a:defRPr/>
            </a:lvl6pPr>
            <a:lvl7pPr marL="3200400" lvl="6" indent="-342900" algn="l">
              <a:lnSpc>
                <a:spcPct val="90000"/>
              </a:lnSpc>
              <a:spcBef>
                <a:spcPts val="1600"/>
              </a:spcBef>
              <a:spcAft>
                <a:spcPts val="0"/>
              </a:spcAft>
              <a:buClr>
                <a:schemeClr val="dk1"/>
              </a:buClr>
              <a:buSzPts val="1800"/>
              <a:buChar char="●"/>
              <a:defRPr/>
            </a:lvl7pPr>
            <a:lvl8pPr marL="3657600" lvl="7" indent="-342900" algn="l">
              <a:lnSpc>
                <a:spcPct val="90000"/>
              </a:lnSpc>
              <a:spcBef>
                <a:spcPts val="1600"/>
              </a:spcBef>
              <a:spcAft>
                <a:spcPts val="0"/>
              </a:spcAft>
              <a:buClr>
                <a:schemeClr val="dk1"/>
              </a:buClr>
              <a:buSzPts val="1800"/>
              <a:buChar char="○"/>
              <a:defRPr/>
            </a:lvl8pPr>
            <a:lvl9pPr marL="4114800" lvl="8" indent="-342900" algn="l">
              <a:lnSpc>
                <a:spcPct val="90000"/>
              </a:lnSpc>
              <a:spcBef>
                <a:spcPts val="1600"/>
              </a:spcBef>
              <a:spcAft>
                <a:spcPts val="1600"/>
              </a:spcAft>
              <a:buClr>
                <a:schemeClr val="dk1"/>
              </a:buClr>
              <a:buSzPts val="1800"/>
              <a:buChar char="■"/>
              <a:defRPr/>
            </a:lvl9pPr>
          </a:lstStyle>
          <a:p>
            <a:endParaRPr/>
          </a:p>
        </p:txBody>
      </p:sp>
      <p:sp>
        <p:nvSpPr>
          <p:cNvPr id="52" name="Google Shape;52;g552fc5c465900010_54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3" name="Google Shape;53;g552fc5c465900010_54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4" name="Google Shape;54;g552fc5c465900010_54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55"/>
        <p:cNvGrpSpPr/>
        <p:nvPr/>
      </p:nvGrpSpPr>
      <p:grpSpPr>
        <a:xfrm>
          <a:off x="0" y="0"/>
          <a:ext cx="0" cy="0"/>
          <a:chOff x="0" y="0"/>
          <a:chExt cx="0" cy="0"/>
        </a:xfrm>
      </p:grpSpPr>
      <p:grpSp>
        <p:nvGrpSpPr>
          <p:cNvPr id="56" name="Google Shape;56;g552fc5c465900010_318"/>
          <p:cNvGrpSpPr/>
          <p:nvPr/>
        </p:nvGrpSpPr>
        <p:grpSpPr>
          <a:xfrm>
            <a:off x="195687" y="4541"/>
            <a:ext cx="1644244" cy="1846001"/>
            <a:chOff x="146769" y="3406"/>
            <a:chExt cx="1233214" cy="1384535"/>
          </a:xfrm>
        </p:grpSpPr>
        <p:grpSp>
          <p:nvGrpSpPr>
            <p:cNvPr id="57" name="Google Shape;57;g552fc5c465900010_318"/>
            <p:cNvGrpSpPr/>
            <p:nvPr/>
          </p:nvGrpSpPr>
          <p:grpSpPr>
            <a:xfrm>
              <a:off x="1063183" y="3406"/>
              <a:ext cx="316800" cy="688513"/>
              <a:chOff x="1063183" y="3406"/>
              <a:chExt cx="316800" cy="688513"/>
            </a:xfrm>
          </p:grpSpPr>
          <p:sp>
            <p:nvSpPr>
              <p:cNvPr id="58" name="Google Shape;58;g552fc5c465900010_318"/>
              <p:cNvSpPr/>
              <p:nvPr/>
            </p:nvSpPr>
            <p:spPr>
              <a:xfrm rot="10800000">
                <a:off x="1063183" y="3419"/>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g552fc5c465900010_318"/>
              <p:cNvSpPr/>
              <p:nvPr/>
            </p:nvSpPr>
            <p:spPr>
              <a:xfrm rot="10800000">
                <a:off x="1063183" y="3406"/>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0" name="Google Shape;60;g552fc5c465900010_318"/>
            <p:cNvGrpSpPr/>
            <p:nvPr/>
          </p:nvGrpSpPr>
          <p:grpSpPr>
            <a:xfrm>
              <a:off x="604976" y="3406"/>
              <a:ext cx="316800" cy="1036524"/>
              <a:chOff x="604976" y="3406"/>
              <a:chExt cx="316800" cy="1036524"/>
            </a:xfrm>
          </p:grpSpPr>
          <p:sp>
            <p:nvSpPr>
              <p:cNvPr id="61" name="Google Shape;61;g552fc5c465900010_318"/>
              <p:cNvSpPr/>
              <p:nvPr/>
            </p:nvSpPr>
            <p:spPr>
              <a:xfrm rot="10800000">
                <a:off x="604976" y="3419"/>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g552fc5c465900010_318"/>
              <p:cNvSpPr/>
              <p:nvPr/>
            </p:nvSpPr>
            <p:spPr>
              <a:xfrm rot="10800000">
                <a:off x="604976" y="3430"/>
                <a:ext cx="316800" cy="1036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g552fc5c465900010_318"/>
              <p:cNvSpPr/>
              <p:nvPr/>
            </p:nvSpPr>
            <p:spPr>
              <a:xfrm rot="10800000">
                <a:off x="604976" y="3406"/>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4" name="Google Shape;64;g552fc5c465900010_318"/>
            <p:cNvGrpSpPr/>
            <p:nvPr/>
          </p:nvGrpSpPr>
          <p:grpSpPr>
            <a:xfrm>
              <a:off x="146769" y="3406"/>
              <a:ext cx="316800" cy="1384535"/>
              <a:chOff x="146769" y="3406"/>
              <a:chExt cx="316800" cy="1384535"/>
            </a:xfrm>
          </p:grpSpPr>
          <p:sp>
            <p:nvSpPr>
              <p:cNvPr id="65" name="Google Shape;65;g552fc5c465900010_318"/>
              <p:cNvSpPr/>
              <p:nvPr/>
            </p:nvSpPr>
            <p:spPr>
              <a:xfrm rot="10800000">
                <a:off x="146769" y="3419"/>
                <a:ext cx="316800" cy="688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g552fc5c465900010_318"/>
              <p:cNvSpPr/>
              <p:nvPr/>
            </p:nvSpPr>
            <p:spPr>
              <a:xfrm rot="10800000">
                <a:off x="146769" y="3441"/>
                <a:ext cx="316800" cy="1384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g552fc5c465900010_318"/>
              <p:cNvSpPr/>
              <p:nvPr/>
            </p:nvSpPr>
            <p:spPr>
              <a:xfrm rot="10800000">
                <a:off x="146769" y="3430"/>
                <a:ext cx="316800" cy="1036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g552fc5c465900010_318"/>
              <p:cNvSpPr/>
              <p:nvPr/>
            </p:nvSpPr>
            <p:spPr>
              <a:xfrm rot="10800000">
                <a:off x="146769" y="3406"/>
                <a:ext cx="316800" cy="340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nvGrpSpPr>
          <p:cNvPr id="69" name="Google Shape;69;g552fc5c465900010_318"/>
          <p:cNvGrpSpPr/>
          <p:nvPr/>
        </p:nvGrpSpPr>
        <p:grpSpPr>
          <a:xfrm>
            <a:off x="9033219" y="3871914"/>
            <a:ext cx="2914790" cy="2985925"/>
            <a:chOff x="6775084" y="2904008"/>
            <a:chExt cx="2186147" cy="2239500"/>
          </a:xfrm>
        </p:grpSpPr>
        <p:grpSp>
          <p:nvGrpSpPr>
            <p:cNvPr id="70" name="Google Shape;70;g552fc5c465900010_318"/>
            <p:cNvGrpSpPr/>
            <p:nvPr/>
          </p:nvGrpSpPr>
          <p:grpSpPr>
            <a:xfrm>
              <a:off x="6775084" y="4253708"/>
              <a:ext cx="409500" cy="889800"/>
              <a:chOff x="6775084" y="4253708"/>
              <a:chExt cx="409500" cy="889800"/>
            </a:xfrm>
          </p:grpSpPr>
          <p:sp>
            <p:nvSpPr>
              <p:cNvPr id="71" name="Google Shape;71;g552fc5c465900010_318"/>
              <p:cNvSpPr/>
              <p:nvPr/>
            </p:nvSpPr>
            <p:spPr>
              <a:xfrm>
                <a:off x="6775084" y="4253708"/>
                <a:ext cx="409500" cy="8898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 name="Google Shape;72;g552fc5c465900010_318"/>
              <p:cNvSpPr/>
              <p:nvPr/>
            </p:nvSpPr>
            <p:spPr>
              <a:xfrm>
                <a:off x="6775084" y="4703408"/>
                <a:ext cx="409500" cy="4401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3" name="Google Shape;73;g552fc5c465900010_318"/>
            <p:cNvGrpSpPr/>
            <p:nvPr/>
          </p:nvGrpSpPr>
          <p:grpSpPr>
            <a:xfrm>
              <a:off x="7367299" y="3804008"/>
              <a:ext cx="409500" cy="1339500"/>
              <a:chOff x="7367299" y="3804008"/>
              <a:chExt cx="409500" cy="1339500"/>
            </a:xfrm>
          </p:grpSpPr>
          <p:sp>
            <p:nvSpPr>
              <p:cNvPr id="74" name="Google Shape;74;g552fc5c465900010_318"/>
              <p:cNvSpPr/>
              <p:nvPr/>
            </p:nvSpPr>
            <p:spPr>
              <a:xfrm>
                <a:off x="7367299" y="4253708"/>
                <a:ext cx="409500" cy="8898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g552fc5c465900010_318"/>
              <p:cNvSpPr/>
              <p:nvPr/>
            </p:nvSpPr>
            <p:spPr>
              <a:xfrm>
                <a:off x="7367299"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g552fc5c465900010_318"/>
              <p:cNvSpPr/>
              <p:nvPr/>
            </p:nvSpPr>
            <p:spPr>
              <a:xfrm>
                <a:off x="7367299" y="4703408"/>
                <a:ext cx="409500" cy="4401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7" name="Google Shape;77;g552fc5c465900010_318"/>
            <p:cNvGrpSpPr/>
            <p:nvPr/>
          </p:nvGrpSpPr>
          <p:grpSpPr>
            <a:xfrm>
              <a:off x="7959516" y="3354008"/>
              <a:ext cx="409500" cy="1789500"/>
              <a:chOff x="7959516" y="3354008"/>
              <a:chExt cx="409500" cy="1789500"/>
            </a:xfrm>
          </p:grpSpPr>
          <p:sp>
            <p:nvSpPr>
              <p:cNvPr id="78" name="Google Shape;78;g552fc5c465900010_318"/>
              <p:cNvSpPr/>
              <p:nvPr/>
            </p:nvSpPr>
            <p:spPr>
              <a:xfrm>
                <a:off x="7959516" y="4253708"/>
                <a:ext cx="409500" cy="8898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g552fc5c465900010_318"/>
              <p:cNvSpPr/>
              <p:nvPr/>
            </p:nvSpPr>
            <p:spPr>
              <a:xfrm>
                <a:off x="7959516" y="3354008"/>
                <a:ext cx="409500" cy="178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g552fc5c465900010_318"/>
              <p:cNvSpPr/>
              <p:nvPr/>
            </p:nvSpPr>
            <p:spPr>
              <a:xfrm>
                <a:off x="7959516"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g552fc5c465900010_318"/>
              <p:cNvSpPr/>
              <p:nvPr/>
            </p:nvSpPr>
            <p:spPr>
              <a:xfrm>
                <a:off x="7959516" y="4703408"/>
                <a:ext cx="409500" cy="4401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2" name="Google Shape;82;g552fc5c465900010_318"/>
            <p:cNvGrpSpPr/>
            <p:nvPr/>
          </p:nvGrpSpPr>
          <p:grpSpPr>
            <a:xfrm>
              <a:off x="8551731" y="2904008"/>
              <a:ext cx="409500" cy="2239500"/>
              <a:chOff x="8551731" y="2904008"/>
              <a:chExt cx="409500" cy="2239500"/>
            </a:xfrm>
          </p:grpSpPr>
          <p:sp>
            <p:nvSpPr>
              <p:cNvPr id="83" name="Google Shape;83;g552fc5c465900010_318"/>
              <p:cNvSpPr/>
              <p:nvPr/>
            </p:nvSpPr>
            <p:spPr>
              <a:xfrm>
                <a:off x="8551731" y="4253708"/>
                <a:ext cx="409500" cy="8898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g552fc5c465900010_318"/>
              <p:cNvSpPr/>
              <p:nvPr/>
            </p:nvSpPr>
            <p:spPr>
              <a:xfrm>
                <a:off x="8551731" y="3354008"/>
                <a:ext cx="409500" cy="178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g552fc5c465900010_318"/>
              <p:cNvSpPr/>
              <p:nvPr/>
            </p:nvSpPr>
            <p:spPr>
              <a:xfrm>
                <a:off x="8551731" y="3804008"/>
                <a:ext cx="409500" cy="133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g552fc5c465900010_318"/>
              <p:cNvSpPr/>
              <p:nvPr/>
            </p:nvSpPr>
            <p:spPr>
              <a:xfrm>
                <a:off x="8551731" y="2904008"/>
                <a:ext cx="409500" cy="22395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g552fc5c465900010_318"/>
              <p:cNvSpPr/>
              <p:nvPr/>
            </p:nvSpPr>
            <p:spPr>
              <a:xfrm>
                <a:off x="8551731" y="4703408"/>
                <a:ext cx="409500" cy="440100"/>
              </a:xfrm>
              <a:prstGeom prst="round2SameRect">
                <a:avLst>
                  <a:gd name="adj1" fmla="val 50000"/>
                  <a:gd name="adj2" fmla="val 0"/>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88" name="Google Shape;88;g552fc5c465900010_318"/>
          <p:cNvSpPr txBox="1">
            <a:spLocks noGrp="1"/>
          </p:cNvSpPr>
          <p:nvPr>
            <p:ph type="title"/>
          </p:nvPr>
        </p:nvSpPr>
        <p:spPr>
          <a:xfrm>
            <a:off x="1098667" y="2151767"/>
            <a:ext cx="7810500" cy="24972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89" name="Google Shape;89;g552fc5c465900010_318"/>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0"/>
        <p:cNvGrpSpPr/>
        <p:nvPr/>
      </p:nvGrpSpPr>
      <p:grpSpPr>
        <a:xfrm>
          <a:off x="0" y="0"/>
          <a:ext cx="0" cy="0"/>
          <a:chOff x="0" y="0"/>
          <a:chExt cx="0" cy="0"/>
        </a:xfrm>
      </p:grpSpPr>
      <p:grpSp>
        <p:nvGrpSpPr>
          <p:cNvPr id="91" name="Google Shape;91;g552fc5c465900010_353"/>
          <p:cNvGrpSpPr/>
          <p:nvPr/>
        </p:nvGrpSpPr>
        <p:grpSpPr>
          <a:xfrm>
            <a:off x="834621" y="399168"/>
            <a:ext cx="1332416" cy="1332416"/>
            <a:chOff x="348199" y="179450"/>
            <a:chExt cx="1116300" cy="1116300"/>
          </a:xfrm>
        </p:grpSpPr>
        <p:sp>
          <p:nvSpPr>
            <p:cNvPr id="92" name="Google Shape;92;g552fc5c465900010_353"/>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g552fc5c465900010_353"/>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4" name="Google Shape;94;g552fc5c465900010_353"/>
          <p:cNvSpPr txBox="1">
            <a:spLocks noGrp="1"/>
          </p:cNvSpPr>
          <p:nvPr>
            <p:ph type="title"/>
          </p:nvPr>
        </p:nvSpPr>
        <p:spPr>
          <a:xfrm>
            <a:off x="1738400" y="798100"/>
            <a:ext cx="9374100" cy="13323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95" name="Google Shape;95;g552fc5c465900010_353"/>
          <p:cNvSpPr txBox="1">
            <a:spLocks noGrp="1"/>
          </p:cNvSpPr>
          <p:nvPr>
            <p:ph type="body" idx="1"/>
          </p:nvPr>
        </p:nvSpPr>
        <p:spPr>
          <a:xfrm>
            <a:off x="1738400" y="2653400"/>
            <a:ext cx="9374100" cy="3388800"/>
          </a:xfrm>
          <a:prstGeom prst="rect">
            <a:avLst/>
          </a:prstGeom>
          <a:noFill/>
          <a:ln>
            <a:noFill/>
          </a:ln>
        </p:spPr>
        <p:txBody>
          <a:bodyPr spcFirstLastPara="1" wrap="square" lIns="121900" tIns="121900" rIns="121900" bIns="121900" anchor="t" anchorCtr="0">
            <a:normAutofit/>
          </a:bodyPr>
          <a:lstStyle>
            <a:lvl1pPr marL="457200" lvl="0" indent="-336550" algn="l">
              <a:lnSpc>
                <a:spcPct val="115000"/>
              </a:lnSpc>
              <a:spcBef>
                <a:spcPts val="0"/>
              </a:spcBef>
              <a:spcAft>
                <a:spcPts val="0"/>
              </a:spcAft>
              <a:buSzPts val="1700"/>
              <a:buChar char="●"/>
              <a:defRPr/>
            </a:lvl1pPr>
            <a:lvl2pPr marL="914400" lvl="1" indent="-323850" algn="l">
              <a:lnSpc>
                <a:spcPct val="115000"/>
              </a:lnSpc>
              <a:spcBef>
                <a:spcPts val="0"/>
              </a:spcBef>
              <a:spcAft>
                <a:spcPts val="0"/>
              </a:spcAft>
              <a:buSzPts val="1500"/>
              <a:buChar char="○"/>
              <a:defRPr/>
            </a:lvl2pPr>
            <a:lvl3pPr marL="1371600" lvl="2" indent="-323850" algn="l">
              <a:lnSpc>
                <a:spcPct val="115000"/>
              </a:lnSpc>
              <a:spcBef>
                <a:spcPts val="0"/>
              </a:spcBef>
              <a:spcAft>
                <a:spcPts val="0"/>
              </a:spcAft>
              <a:buSzPts val="1500"/>
              <a:buChar char="■"/>
              <a:defRPr/>
            </a:lvl3pPr>
            <a:lvl4pPr marL="1828800" lvl="3" indent="-323850" algn="l">
              <a:lnSpc>
                <a:spcPct val="115000"/>
              </a:lnSpc>
              <a:spcBef>
                <a:spcPts val="0"/>
              </a:spcBef>
              <a:spcAft>
                <a:spcPts val="0"/>
              </a:spcAft>
              <a:buSzPts val="1500"/>
              <a:buChar char="●"/>
              <a:defRPr/>
            </a:lvl4pPr>
            <a:lvl5pPr marL="2286000" lvl="4" indent="-323850" algn="l">
              <a:lnSpc>
                <a:spcPct val="115000"/>
              </a:lnSpc>
              <a:spcBef>
                <a:spcPts val="0"/>
              </a:spcBef>
              <a:spcAft>
                <a:spcPts val="0"/>
              </a:spcAft>
              <a:buSzPts val="1500"/>
              <a:buChar char="○"/>
              <a:defRPr/>
            </a:lvl5pPr>
            <a:lvl6pPr marL="2743200" lvl="5" indent="-323850" algn="l">
              <a:lnSpc>
                <a:spcPct val="115000"/>
              </a:lnSpc>
              <a:spcBef>
                <a:spcPts val="0"/>
              </a:spcBef>
              <a:spcAft>
                <a:spcPts val="0"/>
              </a:spcAft>
              <a:buSzPts val="1500"/>
              <a:buChar char="■"/>
              <a:defRPr/>
            </a:lvl6pPr>
            <a:lvl7pPr marL="3200400" lvl="6" indent="-323850" algn="l">
              <a:lnSpc>
                <a:spcPct val="115000"/>
              </a:lnSpc>
              <a:spcBef>
                <a:spcPts val="0"/>
              </a:spcBef>
              <a:spcAft>
                <a:spcPts val="0"/>
              </a:spcAft>
              <a:buSzPts val="1500"/>
              <a:buChar char="●"/>
              <a:defRPr/>
            </a:lvl7pPr>
            <a:lvl8pPr marL="3657600" lvl="7" indent="-323850" algn="l">
              <a:lnSpc>
                <a:spcPct val="115000"/>
              </a:lnSpc>
              <a:spcBef>
                <a:spcPts val="0"/>
              </a:spcBef>
              <a:spcAft>
                <a:spcPts val="0"/>
              </a:spcAft>
              <a:buSzPts val="1500"/>
              <a:buChar char="○"/>
              <a:defRPr/>
            </a:lvl8pPr>
            <a:lvl9pPr marL="4114800" lvl="8" indent="-323850" algn="l">
              <a:lnSpc>
                <a:spcPct val="115000"/>
              </a:lnSpc>
              <a:spcBef>
                <a:spcPts val="0"/>
              </a:spcBef>
              <a:spcAft>
                <a:spcPts val="0"/>
              </a:spcAft>
              <a:buSzPts val="1500"/>
              <a:buChar char="■"/>
              <a:defRPr/>
            </a:lvl9pPr>
          </a:lstStyle>
          <a:p>
            <a:endParaRPr/>
          </a:p>
        </p:txBody>
      </p:sp>
      <p:sp>
        <p:nvSpPr>
          <p:cNvPr id="96" name="Google Shape;96;g552fc5c465900010_353"/>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7"/>
        <p:cNvGrpSpPr/>
        <p:nvPr/>
      </p:nvGrpSpPr>
      <p:grpSpPr>
        <a:xfrm>
          <a:off x="0" y="0"/>
          <a:ext cx="0" cy="0"/>
          <a:chOff x="0" y="0"/>
          <a:chExt cx="0" cy="0"/>
        </a:xfrm>
      </p:grpSpPr>
      <p:grpSp>
        <p:nvGrpSpPr>
          <p:cNvPr id="98" name="Google Shape;98;g552fc5c465900010_360"/>
          <p:cNvGrpSpPr/>
          <p:nvPr/>
        </p:nvGrpSpPr>
        <p:grpSpPr>
          <a:xfrm>
            <a:off x="834621" y="399168"/>
            <a:ext cx="1332416" cy="1332416"/>
            <a:chOff x="348199" y="179450"/>
            <a:chExt cx="1116300" cy="1116300"/>
          </a:xfrm>
        </p:grpSpPr>
        <p:sp>
          <p:nvSpPr>
            <p:cNvPr id="99" name="Google Shape;99;g552fc5c465900010_360"/>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g552fc5c465900010_360"/>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01" name="Google Shape;101;g552fc5c465900010_360"/>
          <p:cNvSpPr txBox="1">
            <a:spLocks noGrp="1"/>
          </p:cNvSpPr>
          <p:nvPr>
            <p:ph type="title"/>
          </p:nvPr>
        </p:nvSpPr>
        <p:spPr>
          <a:xfrm>
            <a:off x="1738400" y="798100"/>
            <a:ext cx="9374100" cy="13323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02" name="Google Shape;102;g552fc5c465900010_360"/>
          <p:cNvSpPr txBox="1">
            <a:spLocks noGrp="1"/>
          </p:cNvSpPr>
          <p:nvPr>
            <p:ph type="body" idx="1"/>
          </p:nvPr>
        </p:nvSpPr>
        <p:spPr>
          <a:xfrm>
            <a:off x="1738400" y="2653400"/>
            <a:ext cx="4574100" cy="3388800"/>
          </a:xfrm>
          <a:prstGeom prst="rect">
            <a:avLst/>
          </a:prstGeom>
          <a:noFill/>
          <a:ln>
            <a:noFill/>
          </a:ln>
        </p:spPr>
        <p:txBody>
          <a:bodyPr spcFirstLastPara="1" wrap="square" lIns="121900" tIns="121900" rIns="121900" bIns="121900" anchor="t" anchorCtr="0">
            <a:normAutofit/>
          </a:bodyPr>
          <a:lstStyle>
            <a:lvl1pPr marL="457200" lvl="0" indent="-336550" algn="l">
              <a:lnSpc>
                <a:spcPct val="115000"/>
              </a:lnSpc>
              <a:spcBef>
                <a:spcPts val="0"/>
              </a:spcBef>
              <a:spcAft>
                <a:spcPts val="0"/>
              </a:spcAft>
              <a:buSzPts val="1700"/>
              <a:buChar char="●"/>
              <a:defRPr/>
            </a:lvl1pPr>
            <a:lvl2pPr marL="914400" lvl="1" indent="-323850" algn="l">
              <a:lnSpc>
                <a:spcPct val="115000"/>
              </a:lnSpc>
              <a:spcBef>
                <a:spcPts val="0"/>
              </a:spcBef>
              <a:spcAft>
                <a:spcPts val="0"/>
              </a:spcAft>
              <a:buSzPts val="1500"/>
              <a:buChar char="○"/>
              <a:defRPr/>
            </a:lvl2pPr>
            <a:lvl3pPr marL="1371600" lvl="2" indent="-323850" algn="l">
              <a:lnSpc>
                <a:spcPct val="115000"/>
              </a:lnSpc>
              <a:spcBef>
                <a:spcPts val="0"/>
              </a:spcBef>
              <a:spcAft>
                <a:spcPts val="0"/>
              </a:spcAft>
              <a:buSzPts val="1500"/>
              <a:buChar char="■"/>
              <a:defRPr/>
            </a:lvl3pPr>
            <a:lvl4pPr marL="1828800" lvl="3" indent="-323850" algn="l">
              <a:lnSpc>
                <a:spcPct val="115000"/>
              </a:lnSpc>
              <a:spcBef>
                <a:spcPts val="0"/>
              </a:spcBef>
              <a:spcAft>
                <a:spcPts val="0"/>
              </a:spcAft>
              <a:buSzPts val="1500"/>
              <a:buChar char="●"/>
              <a:defRPr/>
            </a:lvl4pPr>
            <a:lvl5pPr marL="2286000" lvl="4" indent="-323850" algn="l">
              <a:lnSpc>
                <a:spcPct val="115000"/>
              </a:lnSpc>
              <a:spcBef>
                <a:spcPts val="0"/>
              </a:spcBef>
              <a:spcAft>
                <a:spcPts val="0"/>
              </a:spcAft>
              <a:buSzPts val="1500"/>
              <a:buChar char="○"/>
              <a:defRPr/>
            </a:lvl5pPr>
            <a:lvl6pPr marL="2743200" lvl="5" indent="-323850" algn="l">
              <a:lnSpc>
                <a:spcPct val="115000"/>
              </a:lnSpc>
              <a:spcBef>
                <a:spcPts val="0"/>
              </a:spcBef>
              <a:spcAft>
                <a:spcPts val="0"/>
              </a:spcAft>
              <a:buSzPts val="1500"/>
              <a:buChar char="■"/>
              <a:defRPr/>
            </a:lvl6pPr>
            <a:lvl7pPr marL="3200400" lvl="6" indent="-323850" algn="l">
              <a:lnSpc>
                <a:spcPct val="115000"/>
              </a:lnSpc>
              <a:spcBef>
                <a:spcPts val="0"/>
              </a:spcBef>
              <a:spcAft>
                <a:spcPts val="0"/>
              </a:spcAft>
              <a:buSzPts val="1500"/>
              <a:buChar char="●"/>
              <a:defRPr/>
            </a:lvl7pPr>
            <a:lvl8pPr marL="3657600" lvl="7" indent="-323850" algn="l">
              <a:lnSpc>
                <a:spcPct val="115000"/>
              </a:lnSpc>
              <a:spcBef>
                <a:spcPts val="0"/>
              </a:spcBef>
              <a:spcAft>
                <a:spcPts val="0"/>
              </a:spcAft>
              <a:buSzPts val="1500"/>
              <a:buChar char="○"/>
              <a:defRPr/>
            </a:lvl8pPr>
            <a:lvl9pPr marL="4114800" lvl="8" indent="-323850" algn="l">
              <a:lnSpc>
                <a:spcPct val="115000"/>
              </a:lnSpc>
              <a:spcBef>
                <a:spcPts val="0"/>
              </a:spcBef>
              <a:spcAft>
                <a:spcPts val="0"/>
              </a:spcAft>
              <a:buSzPts val="1500"/>
              <a:buChar char="■"/>
              <a:defRPr/>
            </a:lvl9pPr>
          </a:lstStyle>
          <a:p>
            <a:endParaRPr/>
          </a:p>
        </p:txBody>
      </p:sp>
      <p:sp>
        <p:nvSpPr>
          <p:cNvPr id="103" name="Google Shape;103;g552fc5c465900010_360"/>
          <p:cNvSpPr txBox="1">
            <a:spLocks noGrp="1"/>
          </p:cNvSpPr>
          <p:nvPr>
            <p:ph type="body" idx="2"/>
          </p:nvPr>
        </p:nvSpPr>
        <p:spPr>
          <a:xfrm>
            <a:off x="6538200" y="2653400"/>
            <a:ext cx="4574100" cy="3388800"/>
          </a:xfrm>
          <a:prstGeom prst="rect">
            <a:avLst/>
          </a:prstGeom>
          <a:noFill/>
          <a:ln>
            <a:noFill/>
          </a:ln>
        </p:spPr>
        <p:txBody>
          <a:bodyPr spcFirstLastPara="1" wrap="square" lIns="121900" tIns="121900" rIns="121900" bIns="121900" anchor="t" anchorCtr="0">
            <a:normAutofit/>
          </a:bodyPr>
          <a:lstStyle>
            <a:lvl1pPr marL="457200" lvl="0" indent="-336550" algn="l">
              <a:lnSpc>
                <a:spcPct val="115000"/>
              </a:lnSpc>
              <a:spcBef>
                <a:spcPts val="0"/>
              </a:spcBef>
              <a:spcAft>
                <a:spcPts val="0"/>
              </a:spcAft>
              <a:buSzPts val="1700"/>
              <a:buChar char="●"/>
              <a:defRPr/>
            </a:lvl1pPr>
            <a:lvl2pPr marL="914400" lvl="1" indent="-323850" algn="l">
              <a:lnSpc>
                <a:spcPct val="115000"/>
              </a:lnSpc>
              <a:spcBef>
                <a:spcPts val="0"/>
              </a:spcBef>
              <a:spcAft>
                <a:spcPts val="0"/>
              </a:spcAft>
              <a:buSzPts val="1500"/>
              <a:buChar char="○"/>
              <a:defRPr/>
            </a:lvl2pPr>
            <a:lvl3pPr marL="1371600" lvl="2" indent="-323850" algn="l">
              <a:lnSpc>
                <a:spcPct val="115000"/>
              </a:lnSpc>
              <a:spcBef>
                <a:spcPts val="0"/>
              </a:spcBef>
              <a:spcAft>
                <a:spcPts val="0"/>
              </a:spcAft>
              <a:buSzPts val="1500"/>
              <a:buChar char="■"/>
              <a:defRPr/>
            </a:lvl3pPr>
            <a:lvl4pPr marL="1828800" lvl="3" indent="-323850" algn="l">
              <a:lnSpc>
                <a:spcPct val="115000"/>
              </a:lnSpc>
              <a:spcBef>
                <a:spcPts val="0"/>
              </a:spcBef>
              <a:spcAft>
                <a:spcPts val="0"/>
              </a:spcAft>
              <a:buSzPts val="1500"/>
              <a:buChar char="●"/>
              <a:defRPr/>
            </a:lvl4pPr>
            <a:lvl5pPr marL="2286000" lvl="4" indent="-323850" algn="l">
              <a:lnSpc>
                <a:spcPct val="115000"/>
              </a:lnSpc>
              <a:spcBef>
                <a:spcPts val="0"/>
              </a:spcBef>
              <a:spcAft>
                <a:spcPts val="0"/>
              </a:spcAft>
              <a:buSzPts val="1500"/>
              <a:buChar char="○"/>
              <a:defRPr/>
            </a:lvl5pPr>
            <a:lvl6pPr marL="2743200" lvl="5" indent="-323850" algn="l">
              <a:lnSpc>
                <a:spcPct val="115000"/>
              </a:lnSpc>
              <a:spcBef>
                <a:spcPts val="0"/>
              </a:spcBef>
              <a:spcAft>
                <a:spcPts val="0"/>
              </a:spcAft>
              <a:buSzPts val="1500"/>
              <a:buChar char="■"/>
              <a:defRPr/>
            </a:lvl6pPr>
            <a:lvl7pPr marL="3200400" lvl="6" indent="-323850" algn="l">
              <a:lnSpc>
                <a:spcPct val="115000"/>
              </a:lnSpc>
              <a:spcBef>
                <a:spcPts val="0"/>
              </a:spcBef>
              <a:spcAft>
                <a:spcPts val="0"/>
              </a:spcAft>
              <a:buSzPts val="1500"/>
              <a:buChar char="●"/>
              <a:defRPr/>
            </a:lvl7pPr>
            <a:lvl8pPr marL="3657600" lvl="7" indent="-323850" algn="l">
              <a:lnSpc>
                <a:spcPct val="115000"/>
              </a:lnSpc>
              <a:spcBef>
                <a:spcPts val="0"/>
              </a:spcBef>
              <a:spcAft>
                <a:spcPts val="0"/>
              </a:spcAft>
              <a:buSzPts val="1500"/>
              <a:buChar char="○"/>
              <a:defRPr/>
            </a:lvl8pPr>
            <a:lvl9pPr marL="4114800" lvl="8" indent="-323850" algn="l">
              <a:lnSpc>
                <a:spcPct val="115000"/>
              </a:lnSpc>
              <a:spcBef>
                <a:spcPts val="0"/>
              </a:spcBef>
              <a:spcAft>
                <a:spcPts val="0"/>
              </a:spcAft>
              <a:buSzPts val="1500"/>
              <a:buChar char="■"/>
              <a:defRPr/>
            </a:lvl9pPr>
          </a:lstStyle>
          <a:p>
            <a:endParaRPr/>
          </a:p>
        </p:txBody>
      </p:sp>
      <p:sp>
        <p:nvSpPr>
          <p:cNvPr id="104" name="Google Shape;104;g552fc5c465900010_360"/>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5"/>
        <p:cNvGrpSpPr/>
        <p:nvPr/>
      </p:nvGrpSpPr>
      <p:grpSpPr>
        <a:xfrm>
          <a:off x="0" y="0"/>
          <a:ext cx="0" cy="0"/>
          <a:chOff x="0" y="0"/>
          <a:chExt cx="0" cy="0"/>
        </a:xfrm>
      </p:grpSpPr>
      <p:grpSp>
        <p:nvGrpSpPr>
          <p:cNvPr id="106" name="Google Shape;106;g552fc5c465900010_368"/>
          <p:cNvGrpSpPr/>
          <p:nvPr/>
        </p:nvGrpSpPr>
        <p:grpSpPr>
          <a:xfrm>
            <a:off x="834621" y="399168"/>
            <a:ext cx="1332416" cy="1332416"/>
            <a:chOff x="348199" y="179450"/>
            <a:chExt cx="1116300" cy="1116300"/>
          </a:xfrm>
        </p:grpSpPr>
        <p:sp>
          <p:nvSpPr>
            <p:cNvPr id="107" name="Google Shape;107;g552fc5c465900010_368"/>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8" name="Google Shape;108;g552fc5c465900010_368"/>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09" name="Google Shape;109;g552fc5c465900010_368"/>
          <p:cNvSpPr txBox="1">
            <a:spLocks noGrp="1"/>
          </p:cNvSpPr>
          <p:nvPr>
            <p:ph type="title"/>
          </p:nvPr>
        </p:nvSpPr>
        <p:spPr>
          <a:xfrm>
            <a:off x="1738400" y="798100"/>
            <a:ext cx="9374100" cy="13323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10" name="Google Shape;110;g552fc5c465900010_368"/>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1"/>
        <p:cNvGrpSpPr/>
        <p:nvPr/>
      </p:nvGrpSpPr>
      <p:grpSpPr>
        <a:xfrm>
          <a:off x="0" y="0"/>
          <a:ext cx="0" cy="0"/>
          <a:chOff x="0" y="0"/>
          <a:chExt cx="0" cy="0"/>
        </a:xfrm>
      </p:grpSpPr>
      <p:grpSp>
        <p:nvGrpSpPr>
          <p:cNvPr id="112" name="Google Shape;112;g552fc5c465900010_374"/>
          <p:cNvGrpSpPr/>
          <p:nvPr/>
        </p:nvGrpSpPr>
        <p:grpSpPr>
          <a:xfrm>
            <a:off x="834621" y="399168"/>
            <a:ext cx="1332416" cy="1332416"/>
            <a:chOff x="348199" y="179450"/>
            <a:chExt cx="1116300" cy="1116300"/>
          </a:xfrm>
        </p:grpSpPr>
        <p:sp>
          <p:nvSpPr>
            <p:cNvPr id="113" name="Google Shape;113;g552fc5c465900010_374"/>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4" name="Google Shape;114;g552fc5c465900010_374"/>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5" name="Google Shape;115;g552fc5c465900010_374"/>
          <p:cNvSpPr txBox="1">
            <a:spLocks noGrp="1"/>
          </p:cNvSpPr>
          <p:nvPr>
            <p:ph type="title"/>
          </p:nvPr>
        </p:nvSpPr>
        <p:spPr>
          <a:xfrm>
            <a:off x="1738400" y="798100"/>
            <a:ext cx="4416000" cy="2120100"/>
          </a:xfrm>
          <a:prstGeom prst="rect">
            <a:avLst/>
          </a:prstGeom>
          <a:noFill/>
          <a:ln>
            <a:noFill/>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16" name="Google Shape;116;g552fc5c465900010_374"/>
          <p:cNvSpPr txBox="1">
            <a:spLocks noGrp="1"/>
          </p:cNvSpPr>
          <p:nvPr>
            <p:ph type="body" idx="1"/>
          </p:nvPr>
        </p:nvSpPr>
        <p:spPr>
          <a:xfrm>
            <a:off x="1738400" y="3079567"/>
            <a:ext cx="4416000" cy="2962500"/>
          </a:xfrm>
          <a:prstGeom prst="rect">
            <a:avLst/>
          </a:prstGeom>
          <a:noFill/>
          <a:ln>
            <a:noFill/>
          </a:ln>
        </p:spPr>
        <p:txBody>
          <a:bodyPr spcFirstLastPara="1" wrap="square" lIns="121900" tIns="121900" rIns="121900" bIns="121900" anchor="t" anchorCtr="0">
            <a:normAutofit/>
          </a:bodyPr>
          <a:lstStyle>
            <a:lvl1pPr marL="457200" lvl="0" indent="-336550" algn="l">
              <a:lnSpc>
                <a:spcPct val="115000"/>
              </a:lnSpc>
              <a:spcBef>
                <a:spcPts val="0"/>
              </a:spcBef>
              <a:spcAft>
                <a:spcPts val="0"/>
              </a:spcAft>
              <a:buSzPts val="1700"/>
              <a:buChar char="●"/>
              <a:defRPr/>
            </a:lvl1pPr>
            <a:lvl2pPr marL="914400" lvl="1" indent="-323850" algn="l">
              <a:lnSpc>
                <a:spcPct val="115000"/>
              </a:lnSpc>
              <a:spcBef>
                <a:spcPts val="0"/>
              </a:spcBef>
              <a:spcAft>
                <a:spcPts val="0"/>
              </a:spcAft>
              <a:buSzPts val="1500"/>
              <a:buChar char="○"/>
              <a:defRPr/>
            </a:lvl2pPr>
            <a:lvl3pPr marL="1371600" lvl="2" indent="-323850" algn="l">
              <a:lnSpc>
                <a:spcPct val="115000"/>
              </a:lnSpc>
              <a:spcBef>
                <a:spcPts val="0"/>
              </a:spcBef>
              <a:spcAft>
                <a:spcPts val="0"/>
              </a:spcAft>
              <a:buSzPts val="1500"/>
              <a:buChar char="■"/>
              <a:defRPr/>
            </a:lvl3pPr>
            <a:lvl4pPr marL="1828800" lvl="3" indent="-323850" algn="l">
              <a:lnSpc>
                <a:spcPct val="115000"/>
              </a:lnSpc>
              <a:spcBef>
                <a:spcPts val="0"/>
              </a:spcBef>
              <a:spcAft>
                <a:spcPts val="0"/>
              </a:spcAft>
              <a:buSzPts val="1500"/>
              <a:buChar char="●"/>
              <a:defRPr/>
            </a:lvl4pPr>
            <a:lvl5pPr marL="2286000" lvl="4" indent="-323850" algn="l">
              <a:lnSpc>
                <a:spcPct val="115000"/>
              </a:lnSpc>
              <a:spcBef>
                <a:spcPts val="0"/>
              </a:spcBef>
              <a:spcAft>
                <a:spcPts val="0"/>
              </a:spcAft>
              <a:buSzPts val="1500"/>
              <a:buChar char="○"/>
              <a:defRPr/>
            </a:lvl5pPr>
            <a:lvl6pPr marL="2743200" lvl="5" indent="-323850" algn="l">
              <a:lnSpc>
                <a:spcPct val="115000"/>
              </a:lnSpc>
              <a:spcBef>
                <a:spcPts val="0"/>
              </a:spcBef>
              <a:spcAft>
                <a:spcPts val="0"/>
              </a:spcAft>
              <a:buSzPts val="1500"/>
              <a:buChar char="■"/>
              <a:defRPr/>
            </a:lvl6pPr>
            <a:lvl7pPr marL="3200400" lvl="6" indent="-323850" algn="l">
              <a:lnSpc>
                <a:spcPct val="115000"/>
              </a:lnSpc>
              <a:spcBef>
                <a:spcPts val="0"/>
              </a:spcBef>
              <a:spcAft>
                <a:spcPts val="0"/>
              </a:spcAft>
              <a:buSzPts val="1500"/>
              <a:buChar char="●"/>
              <a:defRPr/>
            </a:lvl7pPr>
            <a:lvl8pPr marL="3657600" lvl="7" indent="-323850" algn="l">
              <a:lnSpc>
                <a:spcPct val="115000"/>
              </a:lnSpc>
              <a:spcBef>
                <a:spcPts val="0"/>
              </a:spcBef>
              <a:spcAft>
                <a:spcPts val="0"/>
              </a:spcAft>
              <a:buSzPts val="1500"/>
              <a:buChar char="○"/>
              <a:defRPr/>
            </a:lvl8pPr>
            <a:lvl9pPr marL="4114800" lvl="8" indent="-323850" algn="l">
              <a:lnSpc>
                <a:spcPct val="115000"/>
              </a:lnSpc>
              <a:spcBef>
                <a:spcPts val="0"/>
              </a:spcBef>
              <a:spcAft>
                <a:spcPts val="0"/>
              </a:spcAft>
              <a:buSzPts val="1500"/>
              <a:buChar char="■"/>
              <a:defRPr/>
            </a:lvl9pPr>
          </a:lstStyle>
          <a:p>
            <a:endParaRPr/>
          </a:p>
        </p:txBody>
      </p:sp>
      <p:sp>
        <p:nvSpPr>
          <p:cNvPr id="117" name="Google Shape;117;g552fc5c465900010_374"/>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8"/>
        <p:cNvGrpSpPr/>
        <p:nvPr/>
      </p:nvGrpSpPr>
      <p:grpSpPr>
        <a:xfrm>
          <a:off x="0" y="0"/>
          <a:ext cx="0" cy="0"/>
          <a:chOff x="0" y="0"/>
          <a:chExt cx="0" cy="0"/>
        </a:xfrm>
      </p:grpSpPr>
      <p:grpSp>
        <p:nvGrpSpPr>
          <p:cNvPr id="119" name="Google Shape;119;g552fc5c465900010_381"/>
          <p:cNvGrpSpPr/>
          <p:nvPr/>
        </p:nvGrpSpPr>
        <p:grpSpPr>
          <a:xfrm>
            <a:off x="9155392" y="1675"/>
            <a:ext cx="3023097" cy="3468901"/>
            <a:chOff x="6790514" y="1255"/>
            <a:chExt cx="2267380" cy="2601741"/>
          </a:xfrm>
        </p:grpSpPr>
        <p:grpSp>
          <p:nvGrpSpPr>
            <p:cNvPr id="120" name="Google Shape;120;g552fc5c465900010_381"/>
            <p:cNvGrpSpPr/>
            <p:nvPr/>
          </p:nvGrpSpPr>
          <p:grpSpPr>
            <a:xfrm>
              <a:off x="7067536" y="1255"/>
              <a:ext cx="1990358" cy="1990303"/>
              <a:chOff x="7067536" y="1255"/>
              <a:chExt cx="1990358" cy="1990303"/>
            </a:xfrm>
          </p:grpSpPr>
          <p:sp>
            <p:nvSpPr>
              <p:cNvPr id="121" name="Google Shape;121;g552fc5c465900010_381"/>
              <p:cNvSpPr/>
              <p:nvPr/>
            </p:nvSpPr>
            <p:spPr>
              <a:xfrm rot="-8648551">
                <a:off x="7594313" y="527721"/>
                <a:ext cx="937226" cy="937226"/>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g552fc5c465900010_381"/>
              <p:cNvSpPr/>
              <p:nvPr/>
            </p:nvSpPr>
            <p:spPr>
              <a:xfrm rot="-8648551">
                <a:off x="7594313" y="527721"/>
                <a:ext cx="937226" cy="937226"/>
              </a:xfrm>
              <a:prstGeom prst="pie">
                <a:avLst>
                  <a:gd name="adj1" fmla="val 19376841"/>
                  <a:gd name="adj2" fmla="val 12313574"/>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g552fc5c465900010_381"/>
              <p:cNvSpPr/>
              <p:nvPr/>
            </p:nvSpPr>
            <p:spPr>
              <a:xfrm rot="-8649154">
                <a:off x="7349891" y="283705"/>
                <a:ext cx="1425647" cy="1425404"/>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4" name="Google Shape;124;g552fc5c465900010_381"/>
            <p:cNvGrpSpPr/>
            <p:nvPr/>
          </p:nvGrpSpPr>
          <p:grpSpPr>
            <a:xfrm>
              <a:off x="8207126" y="1807997"/>
              <a:ext cx="795000" cy="795000"/>
              <a:chOff x="8207126" y="1807997"/>
              <a:chExt cx="795000" cy="795000"/>
            </a:xfrm>
          </p:grpSpPr>
          <p:sp>
            <p:nvSpPr>
              <p:cNvPr id="125" name="Google Shape;125;g552fc5c465900010_381"/>
              <p:cNvSpPr/>
              <p:nvPr/>
            </p:nvSpPr>
            <p:spPr>
              <a:xfrm rot="2152054">
                <a:off x="8319942" y="1920813"/>
                <a:ext cx="569367" cy="569367"/>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g552fc5c465900010_381"/>
              <p:cNvSpPr/>
              <p:nvPr/>
            </p:nvSpPr>
            <p:spPr>
              <a:xfrm rot="2150259">
                <a:off x="8408218" y="2008610"/>
                <a:ext cx="393004" cy="393004"/>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g552fc5c465900010_381"/>
              <p:cNvSpPr/>
              <p:nvPr/>
            </p:nvSpPr>
            <p:spPr>
              <a:xfrm rot="2150259">
                <a:off x="8408218" y="2008610"/>
                <a:ext cx="393004" cy="393004"/>
              </a:xfrm>
              <a:prstGeom prst="pie">
                <a:avLst>
                  <a:gd name="adj1" fmla="val 5699893"/>
                  <a:gd name="adj2" fmla="val 12313574"/>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8" name="Google Shape;128;g552fc5c465900010_381"/>
            <p:cNvGrpSpPr/>
            <p:nvPr/>
          </p:nvGrpSpPr>
          <p:grpSpPr>
            <a:xfrm>
              <a:off x="6790514" y="118857"/>
              <a:ext cx="548700" cy="548700"/>
              <a:chOff x="6790514" y="118857"/>
              <a:chExt cx="548700" cy="548700"/>
            </a:xfrm>
          </p:grpSpPr>
          <p:sp>
            <p:nvSpPr>
              <p:cNvPr id="129" name="Google Shape;129;g552fc5c465900010_381"/>
              <p:cNvSpPr/>
              <p:nvPr/>
            </p:nvSpPr>
            <p:spPr>
              <a:xfrm rot="2150259">
                <a:off x="6868362" y="196705"/>
                <a:ext cx="393004" cy="393004"/>
              </a:xfrm>
              <a:prstGeom prst="ellipse">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g552fc5c465900010_381"/>
              <p:cNvSpPr/>
              <p:nvPr/>
            </p:nvSpPr>
            <p:spPr>
              <a:xfrm rot="2150259">
                <a:off x="6868362" y="196705"/>
                <a:ext cx="393004" cy="393004"/>
              </a:xfrm>
              <a:prstGeom prst="pie">
                <a:avLst>
                  <a:gd name="adj1" fmla="val 5699893"/>
                  <a:gd name="adj2" fmla="val 12313574"/>
                </a:avLst>
              </a:prstGeom>
              <a:solidFill>
                <a:schemeClr val="lt1">
                  <a:alpha val="9019"/>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31" name="Google Shape;131;g552fc5c465900010_381"/>
          <p:cNvSpPr txBox="1">
            <a:spLocks noGrp="1"/>
          </p:cNvSpPr>
          <p:nvPr>
            <p:ph type="title"/>
          </p:nvPr>
        </p:nvSpPr>
        <p:spPr>
          <a:xfrm>
            <a:off x="1098667" y="1018133"/>
            <a:ext cx="7810500" cy="4764300"/>
          </a:xfrm>
          <a:prstGeom prst="rect">
            <a:avLst/>
          </a:prstGeom>
          <a:noFill/>
          <a:ln>
            <a:noFill/>
          </a:ln>
        </p:spPr>
        <p:txBody>
          <a:bodyPr spcFirstLastPara="1" wrap="square" lIns="121900" tIns="121900" rIns="121900" bIns="121900" anchor="ctr" anchorCtr="0">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132" name="Google Shape;132;g552fc5c465900010_381"/>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33"/>
        <p:cNvGrpSpPr/>
        <p:nvPr/>
      </p:nvGrpSpPr>
      <p:grpSpPr>
        <a:xfrm>
          <a:off x="0" y="0"/>
          <a:ext cx="0" cy="0"/>
          <a:chOff x="0" y="0"/>
          <a:chExt cx="0" cy="0"/>
        </a:xfrm>
      </p:grpSpPr>
      <p:grpSp>
        <p:nvGrpSpPr>
          <p:cNvPr id="134" name="Google Shape;134;g552fc5c465900010_396"/>
          <p:cNvGrpSpPr/>
          <p:nvPr/>
        </p:nvGrpSpPr>
        <p:grpSpPr>
          <a:xfrm>
            <a:off x="834621" y="399168"/>
            <a:ext cx="1332416" cy="1332416"/>
            <a:chOff x="348199" y="179450"/>
            <a:chExt cx="1116300" cy="1116300"/>
          </a:xfrm>
        </p:grpSpPr>
        <p:sp>
          <p:nvSpPr>
            <p:cNvPr id="135" name="Google Shape;135;g552fc5c465900010_396"/>
            <p:cNvSpPr/>
            <p:nvPr/>
          </p:nvSpPr>
          <p:spPr>
            <a:xfrm rot="-5400000">
              <a:off x="574557" y="405788"/>
              <a:ext cx="663600" cy="6636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g552fc5c465900010_396"/>
            <p:cNvSpPr/>
            <p:nvPr/>
          </p:nvSpPr>
          <p:spPr>
            <a:xfrm rot="-5400000">
              <a:off x="348199" y="179450"/>
              <a:ext cx="1116300" cy="1116300"/>
            </a:xfrm>
            <a:prstGeom prst="pie">
              <a:avLst>
                <a:gd name="adj1" fmla="val 10792838"/>
                <a:gd name="adj2" fmla="val 16200000"/>
              </a:avLst>
            </a:prstGeom>
            <a:solidFill>
              <a:schemeClr val="dk2">
                <a:alpha val="12156"/>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37" name="Google Shape;137;g552fc5c465900010_396"/>
          <p:cNvSpPr txBox="1">
            <a:spLocks noGrp="1"/>
          </p:cNvSpPr>
          <p:nvPr>
            <p:ph type="title"/>
          </p:nvPr>
        </p:nvSpPr>
        <p:spPr>
          <a:xfrm>
            <a:off x="1738400" y="798100"/>
            <a:ext cx="4574100" cy="2653500"/>
          </a:xfrm>
          <a:prstGeom prst="rect">
            <a:avLst/>
          </a:prstGeom>
          <a:noFill/>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138" name="Google Shape;138;g552fc5c465900010_396"/>
          <p:cNvSpPr txBox="1">
            <a:spLocks noGrp="1"/>
          </p:cNvSpPr>
          <p:nvPr>
            <p:ph type="subTitle" idx="1"/>
          </p:nvPr>
        </p:nvSpPr>
        <p:spPr>
          <a:xfrm>
            <a:off x="1738400" y="3657604"/>
            <a:ext cx="4574100" cy="968100"/>
          </a:xfrm>
          <a:prstGeom prst="rect">
            <a:avLst/>
          </a:prstGeom>
          <a:noFill/>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lvl="0" algn="l">
              <a:lnSpc>
                <a:spcPct val="100000"/>
              </a:lnSpc>
              <a:spcBef>
                <a:spcPts val="0"/>
              </a:spcBef>
              <a:spcAft>
                <a:spcPts val="0"/>
              </a:spcAft>
              <a:buSzPts val="2100"/>
              <a:buNone/>
              <a:defRPr sz="2100"/>
            </a:lvl1pPr>
            <a:lvl2pPr lvl="1" algn="l">
              <a:lnSpc>
                <a:spcPct val="100000"/>
              </a:lnSpc>
              <a:spcBef>
                <a:spcPts val="0"/>
              </a:spcBef>
              <a:spcAft>
                <a:spcPts val="0"/>
              </a:spcAft>
              <a:buSzPts val="2100"/>
              <a:buNone/>
              <a:defRPr sz="2100"/>
            </a:lvl2pPr>
            <a:lvl3pPr lvl="2" algn="l">
              <a:lnSpc>
                <a:spcPct val="100000"/>
              </a:lnSpc>
              <a:spcBef>
                <a:spcPts val="0"/>
              </a:spcBef>
              <a:spcAft>
                <a:spcPts val="0"/>
              </a:spcAft>
              <a:buSzPts val="2100"/>
              <a:buNone/>
              <a:defRPr sz="2100"/>
            </a:lvl3pPr>
            <a:lvl4pPr lvl="3" algn="l">
              <a:lnSpc>
                <a:spcPct val="100000"/>
              </a:lnSpc>
              <a:spcBef>
                <a:spcPts val="0"/>
              </a:spcBef>
              <a:spcAft>
                <a:spcPts val="0"/>
              </a:spcAft>
              <a:buSzPts val="2100"/>
              <a:buNone/>
              <a:defRPr sz="2100"/>
            </a:lvl4pPr>
            <a:lvl5pPr lvl="4" algn="l">
              <a:lnSpc>
                <a:spcPct val="100000"/>
              </a:lnSpc>
              <a:spcBef>
                <a:spcPts val="0"/>
              </a:spcBef>
              <a:spcAft>
                <a:spcPts val="0"/>
              </a:spcAft>
              <a:buSzPts val="2100"/>
              <a:buNone/>
              <a:defRPr sz="2100"/>
            </a:lvl5pPr>
            <a:lvl6pPr lvl="5" algn="l">
              <a:lnSpc>
                <a:spcPct val="100000"/>
              </a:lnSpc>
              <a:spcBef>
                <a:spcPts val="0"/>
              </a:spcBef>
              <a:spcAft>
                <a:spcPts val="0"/>
              </a:spcAft>
              <a:buSzPts val="2100"/>
              <a:buNone/>
              <a:defRPr sz="2100"/>
            </a:lvl6pPr>
            <a:lvl7pPr lvl="6" algn="l">
              <a:lnSpc>
                <a:spcPct val="100000"/>
              </a:lnSpc>
              <a:spcBef>
                <a:spcPts val="0"/>
              </a:spcBef>
              <a:spcAft>
                <a:spcPts val="0"/>
              </a:spcAft>
              <a:buSzPts val="2100"/>
              <a:buNone/>
              <a:defRPr sz="2100"/>
            </a:lvl7pPr>
            <a:lvl8pPr lvl="7" algn="l">
              <a:lnSpc>
                <a:spcPct val="100000"/>
              </a:lnSpc>
              <a:spcBef>
                <a:spcPts val="0"/>
              </a:spcBef>
              <a:spcAft>
                <a:spcPts val="0"/>
              </a:spcAft>
              <a:buSzPts val="2100"/>
              <a:buNone/>
              <a:defRPr sz="2100"/>
            </a:lvl8pPr>
            <a:lvl9pPr lvl="8" algn="l">
              <a:lnSpc>
                <a:spcPct val="100000"/>
              </a:lnSpc>
              <a:spcBef>
                <a:spcPts val="0"/>
              </a:spcBef>
              <a:spcAft>
                <a:spcPts val="0"/>
              </a:spcAft>
              <a:buSzPts val="2100"/>
              <a:buNone/>
              <a:defRPr sz="2100"/>
            </a:lvl9pPr>
          </a:lstStyle>
          <a:p>
            <a:endParaRPr/>
          </a:p>
        </p:txBody>
      </p:sp>
      <p:sp>
        <p:nvSpPr>
          <p:cNvPr id="139" name="Google Shape;139;g552fc5c465900010_396"/>
          <p:cNvSpPr txBox="1">
            <a:spLocks noGrp="1"/>
          </p:cNvSpPr>
          <p:nvPr>
            <p:ph type="body" idx="2"/>
          </p:nvPr>
        </p:nvSpPr>
        <p:spPr>
          <a:xfrm>
            <a:off x="6538267" y="881333"/>
            <a:ext cx="4574100" cy="5160900"/>
          </a:xfrm>
          <a:prstGeom prst="rect">
            <a:avLst/>
          </a:prstGeom>
          <a:noFill/>
          <a:ln w="9525" cap="flat" cmpd="sng">
            <a:solidFill>
              <a:schemeClr val="lt1"/>
            </a:solidFill>
            <a:prstDash val="solid"/>
            <a:round/>
            <a:headEnd type="none" w="sm" len="sm"/>
            <a:tailEnd type="none" w="sm" len="sm"/>
          </a:ln>
        </p:spPr>
        <p:txBody>
          <a:bodyPr spcFirstLastPara="1" wrap="square" lIns="121900" tIns="121900" rIns="121900" bIns="121900" anchor="t" anchorCtr="0">
            <a:normAutofit/>
          </a:bodyPr>
          <a:lstStyle>
            <a:lvl1pPr marL="457200" lvl="0" indent="-336550" algn="l">
              <a:lnSpc>
                <a:spcPct val="115000"/>
              </a:lnSpc>
              <a:spcBef>
                <a:spcPts val="0"/>
              </a:spcBef>
              <a:spcAft>
                <a:spcPts val="0"/>
              </a:spcAft>
              <a:buSzPts val="1700"/>
              <a:buChar char="●"/>
              <a:defRPr/>
            </a:lvl1pPr>
            <a:lvl2pPr marL="914400" lvl="1" indent="-323850" algn="l">
              <a:lnSpc>
                <a:spcPct val="115000"/>
              </a:lnSpc>
              <a:spcBef>
                <a:spcPts val="0"/>
              </a:spcBef>
              <a:spcAft>
                <a:spcPts val="0"/>
              </a:spcAft>
              <a:buSzPts val="1500"/>
              <a:buChar char="○"/>
              <a:defRPr/>
            </a:lvl2pPr>
            <a:lvl3pPr marL="1371600" lvl="2" indent="-323850" algn="l">
              <a:lnSpc>
                <a:spcPct val="115000"/>
              </a:lnSpc>
              <a:spcBef>
                <a:spcPts val="0"/>
              </a:spcBef>
              <a:spcAft>
                <a:spcPts val="0"/>
              </a:spcAft>
              <a:buSzPts val="1500"/>
              <a:buChar char="■"/>
              <a:defRPr/>
            </a:lvl3pPr>
            <a:lvl4pPr marL="1828800" lvl="3" indent="-323850" algn="l">
              <a:lnSpc>
                <a:spcPct val="115000"/>
              </a:lnSpc>
              <a:spcBef>
                <a:spcPts val="0"/>
              </a:spcBef>
              <a:spcAft>
                <a:spcPts val="0"/>
              </a:spcAft>
              <a:buSzPts val="1500"/>
              <a:buChar char="●"/>
              <a:defRPr/>
            </a:lvl4pPr>
            <a:lvl5pPr marL="2286000" lvl="4" indent="-323850" algn="l">
              <a:lnSpc>
                <a:spcPct val="115000"/>
              </a:lnSpc>
              <a:spcBef>
                <a:spcPts val="0"/>
              </a:spcBef>
              <a:spcAft>
                <a:spcPts val="0"/>
              </a:spcAft>
              <a:buSzPts val="1500"/>
              <a:buChar char="○"/>
              <a:defRPr/>
            </a:lvl5pPr>
            <a:lvl6pPr marL="2743200" lvl="5" indent="-323850" algn="l">
              <a:lnSpc>
                <a:spcPct val="115000"/>
              </a:lnSpc>
              <a:spcBef>
                <a:spcPts val="0"/>
              </a:spcBef>
              <a:spcAft>
                <a:spcPts val="0"/>
              </a:spcAft>
              <a:buSzPts val="1500"/>
              <a:buChar char="■"/>
              <a:defRPr/>
            </a:lvl6pPr>
            <a:lvl7pPr marL="3200400" lvl="6" indent="-323850" algn="l">
              <a:lnSpc>
                <a:spcPct val="115000"/>
              </a:lnSpc>
              <a:spcBef>
                <a:spcPts val="0"/>
              </a:spcBef>
              <a:spcAft>
                <a:spcPts val="0"/>
              </a:spcAft>
              <a:buSzPts val="1500"/>
              <a:buChar char="●"/>
              <a:defRPr/>
            </a:lvl7pPr>
            <a:lvl8pPr marL="3657600" lvl="7" indent="-323850" algn="l">
              <a:lnSpc>
                <a:spcPct val="115000"/>
              </a:lnSpc>
              <a:spcBef>
                <a:spcPts val="0"/>
              </a:spcBef>
              <a:spcAft>
                <a:spcPts val="0"/>
              </a:spcAft>
              <a:buSzPts val="1500"/>
              <a:buChar char="○"/>
              <a:defRPr/>
            </a:lvl8pPr>
            <a:lvl9pPr marL="4114800" lvl="8" indent="-323850" algn="l">
              <a:lnSpc>
                <a:spcPct val="115000"/>
              </a:lnSpc>
              <a:spcBef>
                <a:spcPts val="0"/>
              </a:spcBef>
              <a:spcAft>
                <a:spcPts val="0"/>
              </a:spcAft>
              <a:buSzPts val="1500"/>
              <a:buChar char="■"/>
              <a:defRPr/>
            </a:lvl9pPr>
          </a:lstStyle>
          <a:p>
            <a:endParaRPr/>
          </a:p>
        </p:txBody>
      </p:sp>
      <p:sp>
        <p:nvSpPr>
          <p:cNvPr id="140" name="Google Shape;140;g552fc5c465900010_396"/>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g552fc5c465900010_274"/>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marR="0" lvl="0"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3700"/>
              <a:buFont typeface="Maven Pro"/>
              <a:buNone/>
              <a:defRPr sz="3700" b="1" i="0" u="none" strike="noStrike" cap="none">
                <a:solidFill>
                  <a:schemeClr val="dk2"/>
                </a:solidFill>
                <a:latin typeface="Maven Pro"/>
                <a:ea typeface="Maven Pro"/>
                <a:cs typeface="Maven Pro"/>
                <a:sym typeface="Maven Pro"/>
              </a:defRPr>
            </a:lvl9pPr>
          </a:lstStyle>
          <a:p>
            <a:endParaRPr/>
          </a:p>
        </p:txBody>
      </p:sp>
      <p:sp>
        <p:nvSpPr>
          <p:cNvPr id="7" name="Google Shape;7;g552fc5c465900010_274"/>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marR="0" lvl="0" indent="-336550" algn="l" rtl="0">
              <a:lnSpc>
                <a:spcPct val="115000"/>
              </a:lnSpc>
              <a:spcBef>
                <a:spcPts val="0"/>
              </a:spcBef>
              <a:spcAft>
                <a:spcPts val="0"/>
              </a:spcAft>
              <a:buClr>
                <a:schemeClr val="dk2"/>
              </a:buClr>
              <a:buSzPts val="1700"/>
              <a:buFont typeface="Nunito"/>
              <a:buChar char="●"/>
              <a:defRPr sz="1700" b="0" i="0" u="none" strike="noStrike" cap="none">
                <a:solidFill>
                  <a:schemeClr val="dk2"/>
                </a:solidFill>
                <a:latin typeface="Nunito"/>
                <a:ea typeface="Nunito"/>
                <a:cs typeface="Nunito"/>
                <a:sym typeface="Nunito"/>
              </a:defRPr>
            </a:lvl1pPr>
            <a:lvl2pPr marL="914400" marR="0" lvl="1"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2pPr>
            <a:lvl3pPr marL="1371600" marR="0" lvl="2"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3pPr>
            <a:lvl4pPr marL="1828800" marR="0" lvl="3"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4pPr>
            <a:lvl5pPr marL="2286000" marR="0" lvl="4"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5pPr>
            <a:lvl6pPr marL="2743200" marR="0" lvl="5"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6pPr>
            <a:lvl7pPr marL="3200400" marR="0" lvl="6"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7pPr>
            <a:lvl8pPr marL="3657600" marR="0" lvl="7"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8pPr>
            <a:lvl9pPr marL="4114800" marR="0" lvl="8" indent="-323850" algn="l" rtl="0">
              <a:lnSpc>
                <a:spcPct val="115000"/>
              </a:lnSpc>
              <a:spcBef>
                <a:spcPts val="0"/>
              </a:spcBef>
              <a:spcAft>
                <a:spcPts val="0"/>
              </a:spcAft>
              <a:buClr>
                <a:schemeClr val="dk2"/>
              </a:buClr>
              <a:buSzPts val="1500"/>
              <a:buFont typeface="Nunito"/>
              <a:buChar char="■"/>
              <a:defRPr sz="1500" b="0" i="0" u="none" strike="noStrike" cap="none">
                <a:solidFill>
                  <a:schemeClr val="dk2"/>
                </a:solidFill>
                <a:latin typeface="Nunito"/>
                <a:ea typeface="Nunito"/>
                <a:cs typeface="Nunito"/>
                <a:sym typeface="Nunito"/>
              </a:defRPr>
            </a:lvl9pPr>
          </a:lstStyle>
          <a:p>
            <a:endParaRPr/>
          </a:p>
        </p:txBody>
      </p:sp>
      <p:sp>
        <p:nvSpPr>
          <p:cNvPr id="8" name="Google Shape;8;g552fc5c465900010_274"/>
          <p:cNvSpPr txBox="1">
            <a:spLocks noGrp="1"/>
          </p:cNvSpPr>
          <p:nvPr>
            <p:ph type="sldNum" idx="12"/>
          </p:nvPr>
        </p:nvSpPr>
        <p:spPr>
          <a:xfrm>
            <a:off x="11268061" y="6315968"/>
            <a:ext cx="731700" cy="524700"/>
          </a:xfrm>
          <a:prstGeom prst="rect">
            <a:avLst/>
          </a:prstGeom>
          <a:noFill/>
          <a:ln>
            <a:noFill/>
          </a:ln>
        </p:spPr>
        <p:txBody>
          <a:bodyPr spcFirstLastPara="1" wrap="square" lIns="121900" tIns="121900" rIns="121900" bIns="121900" anchor="ctr" anchorCtr="0">
            <a:norm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health.clevelandclinic.org/body-positivity-vs-body-neutralit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sdah.org/health-at-every-size-haes-approach/"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d.stanford.edu/presence/initiatives/stanford-presence-5/presence-5.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https://implicit.harvard.edu/implicit/Study?tid=-1"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biastoolkit.uconnruddcenter.org/toolkit/Module-1/1-02-IdentifyAttitud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health.clevelandclinic.org/body-positivity-vs-body-neutrality/"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hyperlink" Target="https://time.com/6251890/weight-bias-doctors-how-to-overcome/"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thischangedmypractice.com/why-i-no-longer-prescribe-weight-loss/"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lifestylemedicine.org/" TargetMode="Externa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6.xml.rels><?xml version="1.0" encoding="UTF-8" standalone="yes"?>
<Relationships xmlns="http://schemas.openxmlformats.org/package/2006/relationships"><Relationship Id="rId3" Type="http://schemas.openxmlformats.org/officeDocument/2006/relationships/hyperlink" Target="https://asdah.org/health-at-every-size-haes-approach/"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asdah.org/health-at-every-size-haes-approach/"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swd.org/the-law"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cdc.gov/ncbddd/disabilityandhealth/disability-barriers.html" TargetMode="External"/><Relationship Id="rId5" Type="http://schemas.openxmlformats.org/officeDocument/2006/relationships/hyperlink" Target="https://www.ncbi.nlm.nih.gov/pmc/articles/PMC2866597/" TargetMode="External"/><Relationship Id="rId4" Type="http://schemas.openxmlformats.org/officeDocument/2006/relationships/hyperlink" Target="https://anad.org/education-and-awareness/about-eating-disorders/eating-disorders-statistics/" TargetMode="Externa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
          <p:cNvSpPr txBox="1">
            <a:spLocks noGrp="1"/>
          </p:cNvSpPr>
          <p:nvPr>
            <p:ph type="ctrTitle"/>
          </p:nvPr>
        </p:nvSpPr>
        <p:spPr>
          <a:xfrm>
            <a:off x="1523994" y="1561835"/>
            <a:ext cx="9144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The Importance of Understanding Body Diversity</a:t>
            </a:r>
            <a:endParaRPr/>
          </a:p>
        </p:txBody>
      </p:sp>
      <p:sp>
        <p:nvSpPr>
          <p:cNvPr id="284" name="Google Shape;284;p1"/>
          <p:cNvSpPr txBox="1">
            <a:spLocks noGrp="1"/>
          </p:cNvSpPr>
          <p:nvPr>
            <p:ph type="subTitle" idx="1"/>
          </p:nvPr>
        </p:nvSpPr>
        <p:spPr>
          <a:xfrm>
            <a:off x="3369008" y="6121175"/>
            <a:ext cx="5673900" cy="9273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By</a:t>
            </a:r>
            <a:endParaRPr/>
          </a:p>
          <a:p>
            <a:pPr marL="0" lvl="0" indent="0" algn="ctr" rtl="0">
              <a:lnSpc>
                <a:spcPct val="90000"/>
              </a:lnSpc>
              <a:spcBef>
                <a:spcPts val="0"/>
              </a:spcBef>
              <a:spcAft>
                <a:spcPts val="0"/>
              </a:spcAft>
              <a:buClr>
                <a:schemeClr val="dk1"/>
              </a:buClr>
              <a:buSzPts val="2400"/>
              <a:buNone/>
            </a:pPr>
            <a:r>
              <a:rPr lang="en-US"/>
              <a:t>Joy Cox, PhD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3779A-E2B2-4242-C08D-E3A2CCDA67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AB552C-9BFC-681A-9431-E9F2B9C895AB}"/>
              </a:ext>
            </a:extLst>
          </p:cNvPr>
          <p:cNvSpPr>
            <a:spLocks noGrp="1"/>
          </p:cNvSpPr>
          <p:nvPr>
            <p:ph type="title"/>
          </p:nvPr>
        </p:nvSpPr>
        <p:spPr>
          <a:xfrm>
            <a:off x="806196" y="621373"/>
            <a:ext cx="10579608" cy="1188720"/>
          </a:xfrm>
        </p:spPr>
        <p:txBody>
          <a:bodyPr>
            <a:normAutofit/>
          </a:bodyPr>
          <a:lstStyle/>
          <a:p>
            <a:r>
              <a:rPr lang="en-US" dirty="0">
                <a:latin typeface="Calibri" panose="020F0502020204030204" pitchFamily="34" charset="0"/>
                <a:cs typeface="Calibri" panose="020F0502020204030204" pitchFamily="34" charset="0"/>
              </a:rPr>
              <a:t>The weight-centered health paradigm (WCHP)</a:t>
            </a:r>
          </a:p>
        </p:txBody>
      </p:sp>
      <p:graphicFrame>
        <p:nvGraphicFramePr>
          <p:cNvPr id="7" name="Content Placeholder 6">
            <a:extLst>
              <a:ext uri="{FF2B5EF4-FFF2-40B4-BE49-F238E27FC236}">
                <a16:creationId xmlns:a16="http://schemas.microsoft.com/office/drawing/2014/main" id="{D97DBB83-5575-1DB0-E826-F6F95325CE85}"/>
              </a:ext>
            </a:extLst>
          </p:cNvPr>
          <p:cNvGraphicFramePr>
            <a:graphicFrameLocks noGrp="1"/>
          </p:cNvGraphicFramePr>
          <p:nvPr>
            <p:ph idx="1"/>
          </p:nvPr>
        </p:nvGraphicFramePr>
        <p:xfrm>
          <a:off x="1261062" y="1810093"/>
          <a:ext cx="4565073" cy="43513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60530F2E-B4F6-186B-5AAB-4081754B13F9}"/>
              </a:ext>
            </a:extLst>
          </p:cNvPr>
          <p:cNvSpPr txBox="1"/>
          <p:nvPr/>
        </p:nvSpPr>
        <p:spPr>
          <a:xfrm>
            <a:off x="5879681" y="2103121"/>
            <a:ext cx="5192432" cy="4401205"/>
          </a:xfrm>
          <a:prstGeom prst="rect">
            <a:avLst/>
          </a:prstGeom>
          <a:noFill/>
        </p:spPr>
        <p:txBody>
          <a:bodyPr wrap="square" rtlCol="0">
            <a:spAutoFit/>
          </a:bodyPr>
          <a:lstStyle/>
          <a:p>
            <a:pPr marL="285744" indent="-285744">
              <a:buFont typeface="Arial" panose="020B0604020202020204" pitchFamily="34" charset="0"/>
              <a:buChar char="•"/>
            </a:pPr>
            <a:r>
              <a:rPr lang="en-US" sz="2800" dirty="0">
                <a:latin typeface="Calibri" panose="020F0502020204030204" pitchFamily="34" charset="0"/>
                <a:cs typeface="Calibri" panose="020F0502020204030204" pitchFamily="34" charset="0"/>
              </a:rPr>
              <a:t>Puts body weight at the center of thinking and talking about health</a:t>
            </a:r>
          </a:p>
          <a:p>
            <a:endParaRPr lang="en-US" sz="2800" dirty="0">
              <a:latin typeface="Calibri" panose="020F0502020204030204" pitchFamily="34" charset="0"/>
              <a:cs typeface="Calibri" panose="020F0502020204030204" pitchFamily="34" charset="0"/>
            </a:endParaRPr>
          </a:p>
          <a:p>
            <a:pPr marL="285744" indent="-285744">
              <a:buFont typeface="Arial" panose="020B0604020202020204" pitchFamily="34" charset="0"/>
              <a:buChar char="•"/>
            </a:pPr>
            <a:r>
              <a:rPr lang="en-US" sz="2800" dirty="0">
                <a:latin typeface="Calibri" panose="020F0502020204030204" pitchFamily="34" charset="0"/>
                <a:cs typeface="Calibri" panose="020F0502020204030204" pitchFamily="34" charset="0"/>
              </a:rPr>
              <a:t>Dominant in the fields of medicine, public health, health promotion, entertainment/ media, and within the general community </a:t>
            </a:r>
          </a:p>
          <a:p>
            <a:pPr marL="285744" indent="-285744">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B9C31DC9-6948-E7C6-789A-7448A80A7A86}"/>
              </a:ext>
            </a:extLst>
          </p:cNvPr>
          <p:cNvSpPr txBox="1"/>
          <p:nvPr/>
        </p:nvSpPr>
        <p:spPr>
          <a:xfrm>
            <a:off x="7030629" y="6123543"/>
            <a:ext cx="4289251" cy="369332"/>
          </a:xfrm>
          <a:prstGeom prst="rect">
            <a:avLst/>
          </a:prstGeom>
          <a:noFill/>
        </p:spPr>
        <p:txBody>
          <a:bodyPr wrap="none" rtlCol="0">
            <a:spAutoFit/>
          </a:bodyPr>
          <a:lstStyle/>
          <a:p>
            <a:r>
              <a:rPr lang="en-US" dirty="0"/>
              <a:t>O’Hara L and Taylor J. </a:t>
            </a:r>
            <a:r>
              <a:rPr lang="en-US" i="1" dirty="0"/>
              <a:t>SAGE Open </a:t>
            </a:r>
            <a:r>
              <a:rPr lang="en-US" dirty="0"/>
              <a:t>2018. 8(2)</a:t>
            </a:r>
          </a:p>
        </p:txBody>
      </p:sp>
    </p:spTree>
    <p:extLst>
      <p:ext uri="{BB962C8B-B14F-4D97-AF65-F5344CB8AC3E}">
        <p14:creationId xmlns:p14="http://schemas.microsoft.com/office/powerpoint/2010/main" val="121269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1FB96-1139-1847-8560-D9BDE0D77EEE}"/>
            </a:ext>
          </a:extLst>
        </p:cNvPr>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8A934D8-9ACF-33E9-292A-9FD3DE1ECF77}"/>
              </a:ext>
            </a:extLst>
          </p:cNvPr>
          <p:cNvGraphicFramePr>
            <a:graphicFrameLocks noGrp="1"/>
          </p:cNvGraphicFramePr>
          <p:nvPr>
            <p:ph idx="1"/>
          </p:nvPr>
        </p:nvGraphicFramePr>
        <p:xfrm>
          <a:off x="478325" y="361626"/>
          <a:ext cx="11235350" cy="6271070"/>
        </p:xfrm>
        <a:graphic>
          <a:graphicData uri="http://schemas.openxmlformats.org/drawingml/2006/table">
            <a:tbl>
              <a:tblPr firstRow="1" bandRow="1">
                <a:tableStyleId>{5C22544A-7EE6-4342-B048-85BDC9FD1C3A}</a:tableStyleId>
              </a:tblPr>
              <a:tblGrid>
                <a:gridCol w="5343053">
                  <a:extLst>
                    <a:ext uri="{9D8B030D-6E8A-4147-A177-3AD203B41FA5}">
                      <a16:colId xmlns:a16="http://schemas.microsoft.com/office/drawing/2014/main" val="1343659332"/>
                    </a:ext>
                  </a:extLst>
                </a:gridCol>
                <a:gridCol w="5892297">
                  <a:extLst>
                    <a:ext uri="{9D8B030D-6E8A-4147-A177-3AD203B41FA5}">
                      <a16:colId xmlns:a16="http://schemas.microsoft.com/office/drawing/2014/main" val="905477148"/>
                    </a:ext>
                  </a:extLst>
                </a:gridCol>
              </a:tblGrid>
              <a:tr h="475805">
                <a:tc>
                  <a:txBody>
                    <a:bodyPr/>
                    <a:lstStyle/>
                    <a:p>
                      <a:r>
                        <a:rPr lang="en-US" sz="1800" dirty="0"/>
                        <a:t>Tenets of WCHP</a:t>
                      </a:r>
                    </a:p>
                  </a:txBody>
                  <a:tcPr/>
                </a:tc>
                <a:tc>
                  <a:txBody>
                    <a:bodyPr/>
                    <a:lstStyle/>
                    <a:p>
                      <a:r>
                        <a:rPr lang="en-US" sz="1800" dirty="0"/>
                        <a:t>Critiques</a:t>
                      </a:r>
                    </a:p>
                  </a:txBody>
                  <a:tcPr/>
                </a:tc>
                <a:extLst>
                  <a:ext uri="{0D108BD9-81ED-4DB2-BD59-A6C34878D82A}">
                    <a16:rowId xmlns:a16="http://schemas.microsoft.com/office/drawing/2014/main" val="732545357"/>
                  </a:ext>
                </a:extLst>
              </a:tr>
              <a:tr h="74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Body weight is volitional and within the control of the individual</a:t>
                      </a:r>
                    </a:p>
                  </a:txBody>
                  <a:tcPr/>
                </a:tc>
                <a:tc>
                  <a:txBody>
                    <a:bodyPr/>
                    <a:lstStyle/>
                    <a:p>
                      <a:r>
                        <a:rPr lang="en-US" sz="1800" dirty="0"/>
                        <a:t>A powerful biologic</a:t>
                      </a:r>
                      <a:r>
                        <a:rPr lang="en-US" sz="1800" baseline="0" dirty="0"/>
                        <a:t> system regulates metabolic rate and an </a:t>
                      </a:r>
                      <a:r>
                        <a:rPr lang="en-US" sz="1800" i="1" baseline="0" dirty="0"/>
                        <a:t>unconscious</a:t>
                      </a:r>
                      <a:r>
                        <a:rPr lang="en-US" sz="1800" baseline="0" dirty="0"/>
                        <a:t> drive to eat and move</a:t>
                      </a:r>
                      <a:endParaRPr lang="en-US" sz="1800" dirty="0"/>
                    </a:p>
                  </a:txBody>
                  <a:tcPr/>
                </a:tc>
                <a:extLst>
                  <a:ext uri="{0D108BD9-81ED-4DB2-BD59-A6C34878D82A}">
                    <a16:rowId xmlns:a16="http://schemas.microsoft.com/office/drawing/2014/main" val="3516041355"/>
                  </a:ext>
                </a:extLst>
              </a:tr>
              <a:tr h="74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Increases or decreases in body weight are caused by a simple imbalance between energy intake and energy expenditure</a:t>
                      </a:r>
                    </a:p>
                  </a:txBody>
                  <a:tcPr/>
                </a:tc>
                <a:tc>
                  <a:txBody>
                    <a:bodyPr/>
                    <a:lstStyle/>
                    <a:p>
                      <a:r>
                        <a:rPr lang="en-US" sz="1800" dirty="0"/>
                        <a:t>Much more complex</a:t>
                      </a:r>
                    </a:p>
                  </a:txBody>
                  <a:tcPr/>
                </a:tc>
                <a:extLst>
                  <a:ext uri="{0D108BD9-81ED-4DB2-BD59-A6C34878D82A}">
                    <a16:rowId xmlns:a16="http://schemas.microsoft.com/office/drawing/2014/main" val="2739624695"/>
                  </a:ext>
                </a:extLst>
              </a:tr>
              <a:tr h="74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Weight</a:t>
                      </a:r>
                      <a:r>
                        <a:rPr lang="en-US" sz="1800" i="1" baseline="0" dirty="0"/>
                        <a:t> loss diets are effective in sustaining weight loss and improving health </a:t>
                      </a:r>
                      <a:endParaRPr lang="en-US" sz="1800" i="1" dirty="0"/>
                    </a:p>
                  </a:txBody>
                  <a:tcPr/>
                </a:tc>
                <a:tc>
                  <a:txBody>
                    <a:bodyPr/>
                    <a:lstStyle/>
                    <a:p>
                      <a:r>
                        <a:rPr lang="en-US" sz="1800" dirty="0"/>
                        <a:t>Conventional weight loss diets rarely</a:t>
                      </a:r>
                      <a:r>
                        <a:rPr lang="en-US" sz="1800" baseline="0" dirty="0"/>
                        <a:t> lead to sustained weight loss over the long-term, and can lead to harmful weight cycling </a:t>
                      </a:r>
                      <a:endParaRPr lang="en-US" sz="1800" dirty="0"/>
                    </a:p>
                  </a:txBody>
                  <a:tcPr/>
                </a:tc>
                <a:extLst>
                  <a:ext uri="{0D108BD9-81ED-4DB2-BD59-A6C34878D82A}">
                    <a16:rowId xmlns:a16="http://schemas.microsoft.com/office/drawing/2014/main" val="4075653279"/>
                  </a:ext>
                </a:extLst>
              </a:tr>
              <a:tr h="74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Changes in environment in the past few decades have created an obesogenic environment</a:t>
                      </a:r>
                    </a:p>
                  </a:txBody>
                  <a:tcPr/>
                </a:tc>
                <a:tc>
                  <a:txBody>
                    <a:bodyPr/>
                    <a:lstStyle/>
                    <a:p>
                      <a:r>
                        <a:rPr lang="en-US" sz="1800" dirty="0"/>
                        <a:t>Much more complex</a:t>
                      </a:r>
                    </a:p>
                  </a:txBody>
                  <a:tcPr/>
                </a:tc>
                <a:extLst>
                  <a:ext uri="{0D108BD9-81ED-4DB2-BD59-A6C34878D82A}">
                    <a16:rowId xmlns:a16="http://schemas.microsoft.com/office/drawing/2014/main" val="1878671420"/>
                  </a:ext>
                </a:extLst>
              </a:tr>
              <a:tr h="74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Creating a less obesogenic environment will reduce the prevalence of obesity</a:t>
                      </a:r>
                    </a:p>
                  </a:txBody>
                  <a:tcPr/>
                </a:tc>
                <a:tc>
                  <a:txBody>
                    <a:bodyPr/>
                    <a:lstStyle/>
                    <a:p>
                      <a:r>
                        <a:rPr lang="en-US" sz="1800" dirty="0"/>
                        <a:t>Few</a:t>
                      </a:r>
                      <a:r>
                        <a:rPr lang="en-US" sz="1800" baseline="0" dirty="0"/>
                        <a:t> </a:t>
                      </a:r>
                      <a:r>
                        <a:rPr lang="en-US" sz="1800" dirty="0"/>
                        <a:t>strategies</a:t>
                      </a:r>
                      <a:r>
                        <a:rPr lang="en-US" sz="1800" baseline="0" dirty="0"/>
                        <a:t> have yet been found to be highly successful or sustainable</a:t>
                      </a:r>
                      <a:endParaRPr lang="en-US" sz="1800" dirty="0"/>
                    </a:p>
                  </a:txBody>
                  <a:tcPr/>
                </a:tc>
                <a:extLst>
                  <a:ext uri="{0D108BD9-81ED-4DB2-BD59-A6C34878D82A}">
                    <a16:rowId xmlns:a16="http://schemas.microsoft.com/office/drawing/2014/main" val="3268863824"/>
                  </a:ext>
                </a:extLst>
              </a:tr>
              <a:tr h="13687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t>Focusing on body weight for all people, and losing weight for overweight and obese people will result in achieving better health and reduce the personal, social, and economic costs associated with a higher-than-average body weight</a:t>
                      </a:r>
                    </a:p>
                  </a:txBody>
                  <a:tcPr/>
                </a:tc>
                <a:tc>
                  <a:txBody>
                    <a:bodyPr/>
                    <a:lstStyle/>
                    <a:p>
                      <a:r>
                        <a:rPr lang="en-US" sz="1800" dirty="0"/>
                        <a:t>Studies suggest a broad range of BMI over which mortality and outcomes are no different or improved for higher BMI</a:t>
                      </a:r>
                    </a:p>
                    <a:p>
                      <a:r>
                        <a:rPr lang="en-US" sz="1800" dirty="0"/>
                        <a:t>A focus on weight instead of health and social determinants </a:t>
                      </a:r>
                      <a:r>
                        <a:rPr lang="en-US" sz="1800" baseline="0" dirty="0"/>
                        <a:t>can enhance shaming, stigma, oppression, and discrimination</a:t>
                      </a:r>
                      <a:endParaRPr lang="en-US" sz="1800" dirty="0"/>
                    </a:p>
                  </a:txBody>
                  <a:tcPr/>
                </a:tc>
                <a:extLst>
                  <a:ext uri="{0D108BD9-81ED-4DB2-BD59-A6C34878D82A}">
                    <a16:rowId xmlns:a16="http://schemas.microsoft.com/office/drawing/2014/main" val="2548931885"/>
                  </a:ext>
                </a:extLst>
              </a:tr>
            </a:tbl>
          </a:graphicData>
        </a:graphic>
      </p:graphicFrame>
      <p:sp>
        <p:nvSpPr>
          <p:cNvPr id="2" name="TextBox 1">
            <a:extLst>
              <a:ext uri="{FF2B5EF4-FFF2-40B4-BE49-F238E27FC236}">
                <a16:creationId xmlns:a16="http://schemas.microsoft.com/office/drawing/2014/main" id="{FEE2D871-81E1-067F-2035-1F4EE315DA9F}"/>
              </a:ext>
            </a:extLst>
          </p:cNvPr>
          <p:cNvSpPr txBox="1"/>
          <p:nvPr/>
        </p:nvSpPr>
        <p:spPr>
          <a:xfrm>
            <a:off x="7395313" y="6358376"/>
            <a:ext cx="4411079" cy="369332"/>
          </a:xfrm>
          <a:prstGeom prst="rect">
            <a:avLst/>
          </a:prstGeom>
          <a:noFill/>
        </p:spPr>
        <p:txBody>
          <a:bodyPr wrap="none" rtlCol="0">
            <a:spAutoFit/>
          </a:bodyPr>
          <a:lstStyle/>
          <a:p>
            <a:r>
              <a:rPr lang="en-US" dirty="0"/>
              <a:t>O’Hara L and Taylor J. </a:t>
            </a:r>
            <a:r>
              <a:rPr lang="en-US" i="1" dirty="0"/>
              <a:t>SAGE Open </a:t>
            </a:r>
            <a:r>
              <a:rPr lang="en-US" dirty="0"/>
              <a:t>2018. 8(2)</a:t>
            </a:r>
          </a:p>
        </p:txBody>
      </p:sp>
    </p:spTree>
    <p:extLst>
      <p:ext uri="{BB962C8B-B14F-4D97-AF65-F5344CB8AC3E}">
        <p14:creationId xmlns:p14="http://schemas.microsoft.com/office/powerpoint/2010/main" val="170842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10"/>
          <p:cNvSpPr txBox="1">
            <a:spLocks noGrp="1"/>
          </p:cNvSpPr>
          <p:nvPr>
            <p:ph type="title"/>
          </p:nvPr>
        </p:nvSpPr>
        <p:spPr>
          <a:xfrm>
            <a:off x="759125" y="365125"/>
            <a:ext cx="10860656"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Where Does the Disdain for Certain Bodies Come From?</a:t>
            </a:r>
            <a:endParaRPr/>
          </a:p>
        </p:txBody>
      </p:sp>
      <p:sp>
        <p:nvSpPr>
          <p:cNvPr id="357" name="Google Shape;35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100"/>
              <a:buChar char="●"/>
            </a:pPr>
            <a:r>
              <a:rPr lang="en-US" sz="2400" b="1" dirty="0"/>
              <a:t>Healthcare</a:t>
            </a:r>
            <a:r>
              <a:rPr lang="en-US" sz="2000" b="1" dirty="0"/>
              <a:t>:</a:t>
            </a:r>
            <a:endParaRPr sz="2000" b="1" dirty="0"/>
          </a:p>
          <a:p>
            <a:pPr marL="685800" lvl="1" indent="-311150" algn="l" rtl="0">
              <a:lnSpc>
                <a:spcPct val="90000"/>
              </a:lnSpc>
              <a:spcBef>
                <a:spcPts val="1000"/>
              </a:spcBef>
              <a:spcAft>
                <a:spcPts val="0"/>
              </a:spcAft>
              <a:buClr>
                <a:schemeClr val="dk1"/>
              </a:buClr>
              <a:buSzPts val="3100"/>
              <a:buChar char="○"/>
            </a:pPr>
            <a:r>
              <a:rPr lang="en-US" sz="2000" dirty="0"/>
              <a:t>Provider’s communication is less patient-centered</a:t>
            </a:r>
            <a:endParaRPr sz="2000" dirty="0"/>
          </a:p>
          <a:p>
            <a:pPr marL="1143000" lvl="2" indent="-285750" algn="l" rtl="0">
              <a:lnSpc>
                <a:spcPct val="90000"/>
              </a:lnSpc>
              <a:spcBef>
                <a:spcPts val="500"/>
              </a:spcBef>
              <a:spcAft>
                <a:spcPts val="0"/>
              </a:spcAft>
              <a:buClr>
                <a:schemeClr val="dk1"/>
              </a:buClr>
              <a:buSzPts val="2700"/>
              <a:buChar char="■"/>
            </a:pPr>
            <a:r>
              <a:rPr lang="en-US" sz="2000" dirty="0"/>
              <a:t>A lack of respect leads to less interaction </a:t>
            </a:r>
            <a:endParaRPr sz="2000" dirty="0"/>
          </a:p>
          <a:p>
            <a:pPr marL="685800" lvl="1" indent="-311150" algn="l" rtl="0">
              <a:lnSpc>
                <a:spcPct val="90000"/>
              </a:lnSpc>
              <a:spcBef>
                <a:spcPts val="1000"/>
              </a:spcBef>
              <a:spcAft>
                <a:spcPts val="0"/>
              </a:spcAft>
              <a:buClr>
                <a:schemeClr val="dk1"/>
              </a:buClr>
              <a:buSzPts val="3100"/>
              <a:buChar char="○"/>
            </a:pPr>
            <a:r>
              <a:rPr lang="en-US" sz="2000" dirty="0"/>
              <a:t>There is e</a:t>
            </a:r>
            <a:r>
              <a:rPr lang="en-US" sz="2000" b="0" i="0" dirty="0"/>
              <a:t>vidence of discrimination in terms of treatment options and access to treatment</a:t>
            </a:r>
            <a:endParaRPr sz="2000" dirty="0"/>
          </a:p>
          <a:p>
            <a:pPr marL="685800" lvl="1" indent="-311150" algn="l" rtl="0">
              <a:lnSpc>
                <a:spcPct val="90000"/>
              </a:lnSpc>
              <a:spcBef>
                <a:spcPts val="1000"/>
              </a:spcBef>
              <a:spcAft>
                <a:spcPts val="0"/>
              </a:spcAft>
              <a:buClr>
                <a:schemeClr val="dk1"/>
              </a:buClr>
              <a:buSzPts val="3100"/>
              <a:buChar char="○"/>
            </a:pPr>
            <a:r>
              <a:rPr lang="en-US" sz="2000" dirty="0"/>
              <a:t>Poor care influences the likelihood that patients will not return for continued care</a:t>
            </a:r>
            <a:endParaRPr sz="2000" dirty="0"/>
          </a:p>
          <a:p>
            <a:pPr marL="685800" lvl="1" indent="-311150" algn="l" rtl="0">
              <a:lnSpc>
                <a:spcPct val="90000"/>
              </a:lnSpc>
              <a:spcBef>
                <a:spcPts val="1000"/>
              </a:spcBef>
              <a:spcAft>
                <a:spcPts val="0"/>
              </a:spcAft>
              <a:buClr>
                <a:schemeClr val="dk1"/>
              </a:buClr>
              <a:buSzPts val="3100"/>
              <a:buChar char="○"/>
            </a:pPr>
            <a:r>
              <a:rPr lang="en-US" sz="2000" dirty="0"/>
              <a:t>In a study with 4000+ M1 students, implicit and explicit attitudes toward fatness was over 60%</a:t>
            </a:r>
            <a:endParaRPr sz="2000" dirty="0"/>
          </a:p>
          <a:p>
            <a:pPr marL="1143000" lvl="2" indent="-285750" algn="l" rtl="0">
              <a:lnSpc>
                <a:spcPct val="90000"/>
              </a:lnSpc>
              <a:spcBef>
                <a:spcPts val="500"/>
              </a:spcBef>
              <a:spcAft>
                <a:spcPts val="0"/>
              </a:spcAft>
              <a:buClr>
                <a:schemeClr val="dk1"/>
              </a:buClr>
              <a:buSzPts val="2700"/>
              <a:buChar char="■"/>
            </a:pPr>
            <a:r>
              <a:rPr lang="en-US" sz="2000" dirty="0"/>
              <a:t>This study was published in 2014 (less than 10 years ago)</a:t>
            </a:r>
            <a:endParaRPr sz="2000" dirty="0"/>
          </a:p>
          <a:p>
            <a:pPr marL="1143000" lvl="2" indent="-285750" algn="l" rtl="0">
              <a:lnSpc>
                <a:spcPct val="90000"/>
              </a:lnSpc>
              <a:spcBef>
                <a:spcPts val="500"/>
              </a:spcBef>
              <a:spcAft>
                <a:spcPts val="0"/>
              </a:spcAft>
              <a:buClr>
                <a:schemeClr val="dk1"/>
              </a:buClr>
              <a:buSzPts val="2700"/>
              <a:buChar char="■"/>
            </a:pPr>
            <a:r>
              <a:rPr lang="en-US" sz="2000" dirty="0"/>
              <a:t>Thin participants reported higher scores of bias </a:t>
            </a:r>
            <a:endParaRPr sz="2000" dirty="0"/>
          </a:p>
          <a:p>
            <a:pPr marL="1143000" lvl="2" indent="-285750" algn="l" rtl="0">
              <a:lnSpc>
                <a:spcPct val="90000"/>
              </a:lnSpc>
              <a:spcBef>
                <a:spcPts val="500"/>
              </a:spcBef>
              <a:spcAft>
                <a:spcPts val="0"/>
              </a:spcAft>
              <a:buClr>
                <a:schemeClr val="dk1"/>
              </a:buClr>
              <a:buSzPts val="2700"/>
              <a:buChar char="■"/>
            </a:pPr>
            <a:r>
              <a:rPr lang="en-US" sz="2000" dirty="0"/>
              <a:t>29.8% of students assessed weight as a factor that relates to willpower/blame</a:t>
            </a:r>
            <a:endParaRPr sz="2000" dirty="0"/>
          </a:p>
          <a:p>
            <a:pPr marL="228600" lvl="0" indent="-64135" algn="l" rtl="0">
              <a:lnSpc>
                <a:spcPct val="90000"/>
              </a:lnSpc>
              <a:spcBef>
                <a:spcPts val="1000"/>
              </a:spcBef>
              <a:spcAft>
                <a:spcPts val="1600"/>
              </a:spcAft>
              <a:buClr>
                <a:schemeClr val="dk1"/>
              </a:buClr>
              <a:buSzPts val="2800"/>
              <a:buNone/>
            </a:pPr>
            <a:endParaRPr dirty="0"/>
          </a:p>
        </p:txBody>
      </p:sp>
      <p:sp>
        <p:nvSpPr>
          <p:cNvPr id="358" name="Google Shape;358;p10"/>
          <p:cNvSpPr txBox="1"/>
          <p:nvPr/>
        </p:nvSpPr>
        <p:spPr>
          <a:xfrm>
            <a:off x="6566161" y="6492875"/>
            <a:ext cx="53079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000000"/>
                </a:solidFill>
                <a:latin typeface="Arial"/>
                <a:ea typeface="Arial"/>
                <a:cs typeface="Arial"/>
                <a:sym typeface="Arial"/>
              </a:rPr>
              <a:t>Phelan SM et al</a:t>
            </a:r>
            <a:r>
              <a:rPr lang="en-US" sz="1400" b="0" i="1" u="none" strike="noStrike" cap="none" dirty="0">
                <a:solidFill>
                  <a:srgbClr val="000000"/>
                </a:solidFill>
                <a:latin typeface="Arial"/>
                <a:ea typeface="Arial"/>
                <a:cs typeface="Arial"/>
                <a:sym typeface="Arial"/>
              </a:rPr>
              <a:t>. Obesity (Silver Spring). </a:t>
            </a:r>
            <a:r>
              <a:rPr lang="en-US" sz="1400" b="0" i="0" u="none" strike="noStrike" cap="none" dirty="0">
                <a:solidFill>
                  <a:srgbClr val="000000"/>
                </a:solidFill>
                <a:latin typeface="Arial"/>
                <a:ea typeface="Arial"/>
                <a:cs typeface="Arial"/>
                <a:sym typeface="Arial"/>
              </a:rPr>
              <a:t>2014; 22(4): 1201-1208</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9147A-7B55-05B2-46C9-FE49D40C1B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EDB8CE-5900-84A8-D552-CAE6EA964E17}"/>
              </a:ext>
            </a:extLst>
          </p:cNvPr>
          <p:cNvSpPr>
            <a:spLocks noGrp="1"/>
          </p:cNvSpPr>
          <p:nvPr>
            <p:ph type="title"/>
          </p:nvPr>
        </p:nvSpPr>
        <p:spPr/>
        <p:txBody>
          <a:bodyPr/>
          <a:lstStyle/>
          <a:p>
            <a:r>
              <a:rPr lang="en-US" dirty="0"/>
              <a:t>BMI and mortality </a:t>
            </a:r>
          </a:p>
        </p:txBody>
      </p:sp>
      <p:sp>
        <p:nvSpPr>
          <p:cNvPr id="3" name="Content Placeholder 2">
            <a:extLst>
              <a:ext uri="{FF2B5EF4-FFF2-40B4-BE49-F238E27FC236}">
                <a16:creationId xmlns:a16="http://schemas.microsoft.com/office/drawing/2014/main" id="{207397C3-E2CC-0CDC-CBE2-A158194741DD}"/>
              </a:ext>
            </a:extLst>
          </p:cNvPr>
          <p:cNvSpPr>
            <a:spLocks noGrp="1"/>
          </p:cNvSpPr>
          <p:nvPr>
            <p:ph idx="1"/>
          </p:nvPr>
        </p:nvSpPr>
        <p:spPr/>
        <p:txBody>
          <a:bodyPr/>
          <a:lstStyle/>
          <a:p>
            <a:r>
              <a:rPr lang="en-US" dirty="0"/>
              <a:t>Large systematic review of reported hazard ratios (HR) of all-cause mortality for “overweight” and “obesity” relative to “normal weight” in the general population (USA and Canada)</a:t>
            </a:r>
          </a:p>
          <a:p>
            <a:pPr lvl="1"/>
            <a:endParaRPr lang="en-US" dirty="0"/>
          </a:p>
          <a:p>
            <a:r>
              <a:rPr lang="en-US" dirty="0"/>
              <a:t>Relative to “normal weight”:</a:t>
            </a:r>
          </a:p>
          <a:p>
            <a:pPr lvl="1"/>
            <a:r>
              <a:rPr lang="en-US" dirty="0"/>
              <a:t>“Overweight” was associated with a small but significantly </a:t>
            </a:r>
            <a:r>
              <a:rPr lang="en-US" b="1" dirty="0"/>
              <a:t>lower</a:t>
            </a:r>
            <a:r>
              <a:rPr lang="en-US" dirty="0"/>
              <a:t> all-cause mortality (HR 0.94, 95% CI, 0.91-0.96)</a:t>
            </a:r>
          </a:p>
          <a:p>
            <a:pPr lvl="1"/>
            <a:r>
              <a:rPr lang="en-US" dirty="0"/>
              <a:t>“Grade 1 obesity” was </a:t>
            </a:r>
            <a:r>
              <a:rPr lang="en-US" b="1" dirty="0"/>
              <a:t>not</a:t>
            </a:r>
            <a:r>
              <a:rPr lang="en-US" dirty="0"/>
              <a:t> associated with higher mortality (HR 0.95, 95% CI, 0.99-1.01)</a:t>
            </a:r>
          </a:p>
          <a:p>
            <a:pPr lvl="1"/>
            <a:r>
              <a:rPr lang="en-US" dirty="0"/>
              <a:t>“Grades 2 and 3 obesity” were associated with significantly </a:t>
            </a:r>
            <a:r>
              <a:rPr lang="en-US" b="1" dirty="0"/>
              <a:t>higher</a:t>
            </a:r>
            <a:r>
              <a:rPr lang="en-US" dirty="0"/>
              <a:t> mortality (HR 1.29, 95% CI, 1.18-1.41)</a:t>
            </a:r>
          </a:p>
        </p:txBody>
      </p:sp>
      <p:sp>
        <p:nvSpPr>
          <p:cNvPr id="4" name="TextBox 3">
            <a:extLst>
              <a:ext uri="{FF2B5EF4-FFF2-40B4-BE49-F238E27FC236}">
                <a16:creationId xmlns:a16="http://schemas.microsoft.com/office/drawing/2014/main" id="{B20C5F29-0B41-56C2-D08D-4F19964A1D15}"/>
              </a:ext>
            </a:extLst>
          </p:cNvPr>
          <p:cNvSpPr txBox="1"/>
          <p:nvPr/>
        </p:nvSpPr>
        <p:spPr>
          <a:xfrm>
            <a:off x="6121983" y="6293338"/>
            <a:ext cx="5231817" cy="369332"/>
          </a:xfrm>
          <a:prstGeom prst="rect">
            <a:avLst/>
          </a:prstGeom>
          <a:noFill/>
        </p:spPr>
        <p:txBody>
          <a:bodyPr wrap="none" rtlCol="0">
            <a:spAutoFit/>
          </a:bodyPr>
          <a:lstStyle/>
          <a:p>
            <a:r>
              <a:rPr lang="en-US" dirty="0" err="1"/>
              <a:t>Flegal</a:t>
            </a:r>
            <a:r>
              <a:rPr lang="en-US" dirty="0"/>
              <a:t> KM et al. </a:t>
            </a:r>
            <a:r>
              <a:rPr lang="en-US" i="1" dirty="0"/>
              <a:t>J Amer Med Assoc</a:t>
            </a:r>
            <a:r>
              <a:rPr lang="en-US" dirty="0"/>
              <a:t>. 2013;309(1):71-82</a:t>
            </a:r>
          </a:p>
        </p:txBody>
      </p:sp>
      <p:cxnSp>
        <p:nvCxnSpPr>
          <p:cNvPr id="5" name="Straight Connector 4">
            <a:extLst>
              <a:ext uri="{FF2B5EF4-FFF2-40B4-BE49-F238E27FC236}">
                <a16:creationId xmlns:a16="http://schemas.microsoft.com/office/drawing/2014/main" id="{6209F38C-3F8C-3F97-34A6-BC49E96B9F1C}"/>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874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4100F-65C7-9516-519C-3D4C183174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A2BBE3-179A-A951-57A1-5BAC5C3DABFD}"/>
              </a:ext>
            </a:extLst>
          </p:cNvPr>
          <p:cNvSpPr>
            <a:spLocks noGrp="1"/>
          </p:cNvSpPr>
          <p:nvPr>
            <p:ph type="title"/>
          </p:nvPr>
        </p:nvSpPr>
        <p:spPr/>
        <p:txBody>
          <a:bodyPr/>
          <a:lstStyle/>
          <a:p>
            <a:r>
              <a:rPr lang="en-US" dirty="0"/>
              <a:t>The “obesity paradox”</a:t>
            </a:r>
          </a:p>
        </p:txBody>
      </p:sp>
      <p:sp>
        <p:nvSpPr>
          <p:cNvPr id="3" name="Content Placeholder 2">
            <a:extLst>
              <a:ext uri="{FF2B5EF4-FFF2-40B4-BE49-F238E27FC236}">
                <a16:creationId xmlns:a16="http://schemas.microsoft.com/office/drawing/2014/main" id="{8C877642-CCF8-9246-97EF-3B1AA4F7894C}"/>
              </a:ext>
            </a:extLst>
          </p:cNvPr>
          <p:cNvSpPr>
            <a:spLocks noGrp="1"/>
          </p:cNvSpPr>
          <p:nvPr>
            <p:ph idx="1"/>
          </p:nvPr>
        </p:nvSpPr>
        <p:spPr/>
        <p:txBody>
          <a:bodyPr/>
          <a:lstStyle/>
          <a:p>
            <a:r>
              <a:rPr lang="en-US" dirty="0"/>
              <a:t>For many disease states, “overweight” or “obesity” has been associated with improved outcomes over “normal weight”</a:t>
            </a:r>
          </a:p>
          <a:p>
            <a:pPr lvl="1"/>
            <a:r>
              <a:rPr lang="en-US" dirty="0"/>
              <a:t>Heart failure</a:t>
            </a:r>
          </a:p>
          <a:p>
            <a:pPr lvl="1"/>
            <a:r>
              <a:rPr lang="en-US" dirty="0"/>
              <a:t>Cancer treatment (including immunotherapy)</a:t>
            </a:r>
          </a:p>
          <a:p>
            <a:pPr lvl="1"/>
            <a:r>
              <a:rPr lang="en-US" dirty="0"/>
              <a:t>Cardiovascular injury</a:t>
            </a:r>
          </a:p>
          <a:p>
            <a:pPr lvl="1"/>
            <a:r>
              <a:rPr lang="en-US" dirty="0"/>
              <a:t>End-stage renal disease</a:t>
            </a:r>
          </a:p>
          <a:p>
            <a:pPr lvl="1"/>
            <a:r>
              <a:rPr lang="en-US" dirty="0"/>
              <a:t>Chronic obstructive pulmonary disease</a:t>
            </a:r>
          </a:p>
          <a:p>
            <a:pPr lvl="1"/>
            <a:r>
              <a:rPr lang="en-US" dirty="0"/>
              <a:t>Pulmonary embolism</a:t>
            </a:r>
          </a:p>
          <a:p>
            <a:pPr lvl="1"/>
            <a:r>
              <a:rPr lang="en-US" dirty="0"/>
              <a:t>HIV</a:t>
            </a:r>
          </a:p>
          <a:p>
            <a:pPr lvl="1"/>
            <a:r>
              <a:rPr lang="en-US" dirty="0"/>
              <a:t>Hospitalizations for infection (sepsis, pneumonia, UTI, skin infection)</a:t>
            </a:r>
          </a:p>
          <a:p>
            <a:pPr lvl="1"/>
            <a:endParaRPr lang="en-US" dirty="0"/>
          </a:p>
          <a:p>
            <a:endParaRPr lang="en-US" dirty="0"/>
          </a:p>
        </p:txBody>
      </p:sp>
      <p:cxnSp>
        <p:nvCxnSpPr>
          <p:cNvPr id="4" name="Straight Connector 3">
            <a:extLst>
              <a:ext uri="{FF2B5EF4-FFF2-40B4-BE49-F238E27FC236}">
                <a16:creationId xmlns:a16="http://schemas.microsoft.com/office/drawing/2014/main" id="{7069CA27-EECB-3E96-A71E-E3AEDA4C383A}"/>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7027B22-99C3-6257-435C-CC8714BBBA44}"/>
              </a:ext>
            </a:extLst>
          </p:cNvPr>
          <p:cNvSpPr txBox="1"/>
          <p:nvPr/>
        </p:nvSpPr>
        <p:spPr>
          <a:xfrm>
            <a:off x="6764582" y="6308209"/>
            <a:ext cx="4851008" cy="369332"/>
          </a:xfrm>
          <a:prstGeom prst="rect">
            <a:avLst/>
          </a:prstGeom>
          <a:noFill/>
        </p:spPr>
        <p:txBody>
          <a:bodyPr wrap="none" rtlCol="0">
            <a:spAutoFit/>
          </a:bodyPr>
          <a:lstStyle/>
          <a:p>
            <a:r>
              <a:rPr lang="en-US" dirty="0" err="1"/>
              <a:t>Lavie</a:t>
            </a:r>
            <a:r>
              <a:rPr lang="en-US" dirty="0"/>
              <a:t> CJ et al. </a:t>
            </a:r>
            <a:r>
              <a:rPr lang="en-US" i="1" dirty="0"/>
              <a:t>Mayo Clin Proc</a:t>
            </a:r>
            <a:r>
              <a:rPr lang="en-US" dirty="0"/>
              <a:t>. 2021;96(3):518-520</a:t>
            </a:r>
          </a:p>
        </p:txBody>
      </p:sp>
    </p:spTree>
    <p:extLst>
      <p:ext uri="{BB962C8B-B14F-4D97-AF65-F5344CB8AC3E}">
        <p14:creationId xmlns:p14="http://schemas.microsoft.com/office/powerpoint/2010/main" val="1442080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64A28-6C49-87A9-9533-D4D5B5470A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7D770D-2CC5-7017-5669-58B8E2175EDE}"/>
              </a:ext>
            </a:extLst>
          </p:cNvPr>
          <p:cNvSpPr>
            <a:spLocks noGrp="1"/>
          </p:cNvSpPr>
          <p:nvPr>
            <p:ph type="title"/>
          </p:nvPr>
        </p:nvSpPr>
        <p:spPr/>
        <p:txBody>
          <a:bodyPr>
            <a:normAutofit fontScale="90000"/>
          </a:bodyPr>
          <a:lstStyle/>
          <a:p>
            <a:r>
              <a:rPr lang="en-US" dirty="0" err="1"/>
              <a:t>Pathologizing</a:t>
            </a:r>
            <a:r>
              <a:rPr lang="en-US" dirty="0"/>
              <a:t> obesity</a:t>
            </a:r>
          </a:p>
        </p:txBody>
      </p:sp>
      <p:sp>
        <p:nvSpPr>
          <p:cNvPr id="6" name="Content Placeholder 5">
            <a:extLst>
              <a:ext uri="{FF2B5EF4-FFF2-40B4-BE49-F238E27FC236}">
                <a16:creationId xmlns:a16="http://schemas.microsoft.com/office/drawing/2014/main" id="{BBD9C75C-FE1B-B4B2-62F4-D63ABA8FFDE7}"/>
              </a:ext>
            </a:extLst>
          </p:cNvPr>
          <p:cNvSpPr>
            <a:spLocks noGrp="1"/>
          </p:cNvSpPr>
          <p:nvPr>
            <p:ph sz="half" idx="2"/>
          </p:nvPr>
        </p:nvSpPr>
        <p:spPr>
          <a:xfrm>
            <a:off x="6096000" y="2100403"/>
            <a:ext cx="5181600" cy="4076559"/>
          </a:xfrm>
        </p:spPr>
        <p:txBody>
          <a:bodyPr>
            <a:normAutofit/>
          </a:bodyPr>
          <a:lstStyle/>
          <a:p>
            <a:r>
              <a:rPr lang="en-US" dirty="0"/>
              <a:t>Obesity does not fit the definition of a medical disease</a:t>
            </a:r>
          </a:p>
          <a:p>
            <a:pPr lvl="1"/>
            <a:r>
              <a:rPr lang="en-US" dirty="0"/>
              <a:t>It does not always have symptoms</a:t>
            </a:r>
          </a:p>
          <a:p>
            <a:pPr lvl="1"/>
            <a:r>
              <a:rPr lang="en-US" dirty="0"/>
              <a:t>It’s not always harmful </a:t>
            </a:r>
          </a:p>
          <a:p>
            <a:r>
              <a:rPr lang="en-US" dirty="0"/>
              <a:t>Fat storage is likely a normal and efficient adaptation, not normal functioning gone wrong</a:t>
            </a:r>
          </a:p>
          <a:p>
            <a:r>
              <a:rPr lang="en-US" dirty="0"/>
              <a:t>Promotes unnecessary and ineffective treatments</a:t>
            </a:r>
          </a:p>
          <a:p>
            <a:pPr lvl="1"/>
            <a:r>
              <a:rPr lang="en-US" dirty="0"/>
              <a:t>Many weight loss diets are not effective or sustainable and can cause harm</a:t>
            </a:r>
          </a:p>
          <a:p>
            <a:endParaRPr lang="en-US" dirty="0"/>
          </a:p>
        </p:txBody>
      </p:sp>
      <p:cxnSp>
        <p:nvCxnSpPr>
          <p:cNvPr id="4" name="Straight Connector 3">
            <a:extLst>
              <a:ext uri="{FF2B5EF4-FFF2-40B4-BE49-F238E27FC236}">
                <a16:creationId xmlns:a16="http://schemas.microsoft.com/office/drawing/2014/main" id="{A6FD56F8-6ABD-F7C0-0E8B-3A136233531E}"/>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42AE972-0FB7-6BE1-3E1E-8F6982073A56}"/>
              </a:ext>
            </a:extLst>
          </p:cNvPr>
          <p:cNvSpPr txBox="1"/>
          <p:nvPr/>
        </p:nvSpPr>
        <p:spPr>
          <a:xfrm>
            <a:off x="5873044" y="6118032"/>
            <a:ext cx="5647636" cy="584775"/>
          </a:xfrm>
          <a:prstGeom prst="rect">
            <a:avLst/>
          </a:prstGeom>
          <a:noFill/>
        </p:spPr>
        <p:txBody>
          <a:bodyPr wrap="none" rtlCol="0">
            <a:spAutoFit/>
          </a:bodyPr>
          <a:lstStyle/>
          <a:p>
            <a:r>
              <a:rPr lang="en-US" sz="1600" dirty="0" err="1"/>
              <a:t>Tomiyama</a:t>
            </a:r>
            <a:r>
              <a:rPr lang="en-US" sz="1600" dirty="0"/>
              <a:t> JA et al. </a:t>
            </a:r>
            <a:r>
              <a:rPr lang="en-US" sz="1600" i="1" dirty="0"/>
              <a:t>Social Pers Psych Compass </a:t>
            </a:r>
            <a:r>
              <a:rPr lang="en-US" sz="1600" dirty="0"/>
              <a:t>2013;7(12):861-877</a:t>
            </a:r>
          </a:p>
          <a:p>
            <a:r>
              <a:rPr lang="en-US" sz="1600" dirty="0"/>
              <a:t>Bacon L and </a:t>
            </a:r>
            <a:r>
              <a:rPr lang="en-US" sz="1600" dirty="0" err="1"/>
              <a:t>Aphramor</a:t>
            </a:r>
            <a:r>
              <a:rPr lang="en-US" sz="1600" dirty="0"/>
              <a:t> L. </a:t>
            </a:r>
            <a:r>
              <a:rPr lang="en-US" sz="1600" i="1" dirty="0"/>
              <a:t>Nutrition J</a:t>
            </a:r>
            <a:r>
              <a:rPr lang="en-US" sz="1600" dirty="0"/>
              <a:t> 2011; 10:9</a:t>
            </a:r>
          </a:p>
        </p:txBody>
      </p:sp>
      <p:sp>
        <p:nvSpPr>
          <p:cNvPr id="7" name="Content Placeholder 5">
            <a:extLst>
              <a:ext uri="{FF2B5EF4-FFF2-40B4-BE49-F238E27FC236}">
                <a16:creationId xmlns:a16="http://schemas.microsoft.com/office/drawing/2014/main" id="{DBA93F8A-D6C6-8030-C20D-2C3BD9D4577F}"/>
              </a:ext>
            </a:extLst>
          </p:cNvPr>
          <p:cNvSpPr txBox="1">
            <a:spLocks/>
          </p:cNvSpPr>
          <p:nvPr/>
        </p:nvSpPr>
        <p:spPr>
          <a:xfrm>
            <a:off x="691444" y="2217132"/>
            <a:ext cx="5181600" cy="40765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Obesity is a disease because of the complex medical comorbidities that are associated with it</a:t>
            </a:r>
          </a:p>
          <a:p>
            <a:r>
              <a:rPr lang="en-US" dirty="0"/>
              <a:t>Categorizing obesity as a disease destigmatizes it as a “choice”</a:t>
            </a:r>
          </a:p>
          <a:p>
            <a:r>
              <a:rPr lang="en-US" dirty="0"/>
              <a:t>Prioritizes research and the development of and access to treatments</a:t>
            </a:r>
          </a:p>
          <a:p>
            <a:r>
              <a:rPr lang="en-US" dirty="0"/>
              <a:t>Galvanizes support for public health efforts</a:t>
            </a:r>
          </a:p>
          <a:p>
            <a:endParaRPr lang="en-US" dirty="0"/>
          </a:p>
        </p:txBody>
      </p:sp>
      <p:sp>
        <p:nvSpPr>
          <p:cNvPr id="8" name="TextBox 7">
            <a:extLst>
              <a:ext uri="{FF2B5EF4-FFF2-40B4-BE49-F238E27FC236}">
                <a16:creationId xmlns:a16="http://schemas.microsoft.com/office/drawing/2014/main" id="{682AFA9F-3BAE-CF07-6CC8-B9620B83FC76}"/>
              </a:ext>
            </a:extLst>
          </p:cNvPr>
          <p:cNvSpPr txBox="1"/>
          <p:nvPr/>
        </p:nvSpPr>
        <p:spPr>
          <a:xfrm>
            <a:off x="2038124" y="1638738"/>
            <a:ext cx="2129942" cy="461665"/>
          </a:xfrm>
          <a:prstGeom prst="rect">
            <a:avLst/>
          </a:prstGeom>
          <a:noFill/>
        </p:spPr>
        <p:txBody>
          <a:bodyPr wrap="none" rtlCol="0">
            <a:spAutoFit/>
          </a:bodyPr>
          <a:lstStyle/>
          <a:p>
            <a:r>
              <a:rPr lang="en-US" sz="2400" dirty="0"/>
              <a:t>Arguments for: </a:t>
            </a:r>
          </a:p>
        </p:txBody>
      </p:sp>
      <p:sp>
        <p:nvSpPr>
          <p:cNvPr id="9" name="TextBox 8">
            <a:extLst>
              <a:ext uri="{FF2B5EF4-FFF2-40B4-BE49-F238E27FC236}">
                <a16:creationId xmlns:a16="http://schemas.microsoft.com/office/drawing/2014/main" id="{CD708B30-33B7-27C8-2449-5C3C2BAF8532}"/>
              </a:ext>
            </a:extLst>
          </p:cNvPr>
          <p:cNvSpPr txBox="1"/>
          <p:nvPr/>
        </p:nvSpPr>
        <p:spPr>
          <a:xfrm>
            <a:off x="7497931" y="1567163"/>
            <a:ext cx="2657843" cy="461665"/>
          </a:xfrm>
          <a:prstGeom prst="rect">
            <a:avLst/>
          </a:prstGeom>
          <a:noFill/>
        </p:spPr>
        <p:txBody>
          <a:bodyPr wrap="none" rtlCol="0">
            <a:spAutoFit/>
          </a:bodyPr>
          <a:lstStyle/>
          <a:p>
            <a:r>
              <a:rPr lang="en-US" sz="2400" dirty="0"/>
              <a:t>Arguments against: </a:t>
            </a:r>
          </a:p>
        </p:txBody>
      </p:sp>
    </p:spTree>
    <p:extLst>
      <p:ext uri="{BB962C8B-B14F-4D97-AF65-F5344CB8AC3E}">
        <p14:creationId xmlns:p14="http://schemas.microsoft.com/office/powerpoint/2010/main" val="72245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7064F-CDF0-2DDC-E161-CA8DD0E2EE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1B9F79-7458-B7C6-0197-CCE76A3C7100}"/>
              </a:ext>
            </a:extLst>
          </p:cNvPr>
          <p:cNvSpPr>
            <a:spLocks noGrp="1"/>
          </p:cNvSpPr>
          <p:nvPr>
            <p:ph type="title"/>
          </p:nvPr>
        </p:nvSpPr>
        <p:spPr/>
        <p:txBody>
          <a:bodyPr/>
          <a:lstStyle/>
          <a:p>
            <a:r>
              <a:rPr lang="en-US" dirty="0"/>
              <a:t>Weight bias in healthcare</a:t>
            </a:r>
          </a:p>
        </p:txBody>
      </p:sp>
      <p:graphicFrame>
        <p:nvGraphicFramePr>
          <p:cNvPr id="5" name="Content Placeholder 4">
            <a:extLst>
              <a:ext uri="{FF2B5EF4-FFF2-40B4-BE49-F238E27FC236}">
                <a16:creationId xmlns:a16="http://schemas.microsoft.com/office/drawing/2014/main" id="{C1CD14BE-EF34-9DA7-F574-A3166B102A22}"/>
              </a:ext>
            </a:extLst>
          </p:cNvPr>
          <p:cNvGraphicFramePr>
            <a:graphicFrameLocks noGrp="1"/>
          </p:cNvGraphicFramePr>
          <p:nvPr>
            <p:ph idx="1"/>
          </p:nvPr>
        </p:nvGraphicFramePr>
        <p:xfrm>
          <a:off x="2048878" y="3380913"/>
          <a:ext cx="8501891" cy="2436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 name="Straight Connector 3">
            <a:extLst>
              <a:ext uri="{FF2B5EF4-FFF2-40B4-BE49-F238E27FC236}">
                <a16:creationId xmlns:a16="http://schemas.microsoft.com/office/drawing/2014/main" id="{2EAC2FDF-E07D-017E-8AC8-8091B637F927}"/>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DA9713C-F6A8-27F9-A5D9-A86E5F530A75}"/>
              </a:ext>
            </a:extLst>
          </p:cNvPr>
          <p:cNvSpPr txBox="1"/>
          <p:nvPr/>
        </p:nvSpPr>
        <p:spPr>
          <a:xfrm>
            <a:off x="1006514" y="1817077"/>
            <a:ext cx="10372944" cy="1815882"/>
          </a:xfrm>
          <a:prstGeom prst="rect">
            <a:avLst/>
          </a:prstGeom>
          <a:noFill/>
        </p:spPr>
        <p:txBody>
          <a:bodyPr wrap="square" rtlCol="0">
            <a:spAutoFit/>
          </a:bodyPr>
          <a:lstStyle/>
          <a:p>
            <a:r>
              <a:rPr lang="en-US" sz="2800" b="1" dirty="0"/>
              <a:t>Weight bias: </a:t>
            </a:r>
            <a:r>
              <a:rPr lang="en-US" sz="2800" dirty="0"/>
              <a:t>negative weight-related attitudes, beliefs, assumptions and judgments toward people with higher weight</a:t>
            </a:r>
          </a:p>
          <a:p>
            <a:r>
              <a:rPr lang="en-US" sz="2800" b="1" dirty="0"/>
              <a:t>Weight stigma: </a:t>
            </a:r>
            <a:r>
              <a:rPr lang="en-US" sz="2800" dirty="0"/>
              <a:t>social devaluation and denigration of individuals because of body weight</a:t>
            </a:r>
          </a:p>
        </p:txBody>
      </p:sp>
      <p:sp>
        <p:nvSpPr>
          <p:cNvPr id="6" name="TextBox 5">
            <a:extLst>
              <a:ext uri="{FF2B5EF4-FFF2-40B4-BE49-F238E27FC236}">
                <a16:creationId xmlns:a16="http://schemas.microsoft.com/office/drawing/2014/main" id="{9DB2812A-6222-C3BA-5CD1-366E48A5E186}"/>
              </a:ext>
            </a:extLst>
          </p:cNvPr>
          <p:cNvSpPr txBox="1"/>
          <p:nvPr/>
        </p:nvSpPr>
        <p:spPr>
          <a:xfrm>
            <a:off x="7297615" y="6040796"/>
            <a:ext cx="4696350" cy="646331"/>
          </a:xfrm>
          <a:prstGeom prst="rect">
            <a:avLst/>
          </a:prstGeom>
          <a:noFill/>
        </p:spPr>
        <p:txBody>
          <a:bodyPr wrap="none" rtlCol="0">
            <a:spAutoFit/>
          </a:bodyPr>
          <a:lstStyle/>
          <a:p>
            <a:r>
              <a:rPr lang="en-US" dirty="0"/>
              <a:t>Washington RL</a:t>
            </a:r>
            <a:r>
              <a:rPr lang="en-US" i="1" dirty="0"/>
              <a:t>. </a:t>
            </a:r>
            <a:r>
              <a:rPr lang="en-US" i="1" dirty="0" err="1"/>
              <a:t>Prev</a:t>
            </a:r>
            <a:r>
              <a:rPr lang="en-US" i="1" dirty="0"/>
              <a:t> Chronic Di</a:t>
            </a:r>
            <a:r>
              <a:rPr lang="en-US" dirty="0"/>
              <a:t>s. 2011;8(5):A94.</a:t>
            </a:r>
          </a:p>
          <a:p>
            <a:r>
              <a:rPr lang="en-US" dirty="0" err="1"/>
              <a:t>Rubino</a:t>
            </a:r>
            <a:r>
              <a:rPr lang="en-US" dirty="0"/>
              <a:t> F et al. </a:t>
            </a:r>
            <a:r>
              <a:rPr lang="en-US" i="1" dirty="0"/>
              <a:t>Nature Med</a:t>
            </a:r>
            <a:r>
              <a:rPr lang="en-US" dirty="0"/>
              <a:t>. 2020;26:485-497</a:t>
            </a:r>
          </a:p>
        </p:txBody>
      </p:sp>
    </p:spTree>
    <p:extLst>
      <p:ext uri="{BB962C8B-B14F-4D97-AF65-F5344CB8AC3E}">
        <p14:creationId xmlns:p14="http://schemas.microsoft.com/office/powerpoint/2010/main" val="177815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0BE85-D61A-B2B3-667F-B6FB682F5C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C0F8DF-666F-49A4-BD0F-6F185F01A18E}"/>
              </a:ext>
            </a:extLst>
          </p:cNvPr>
          <p:cNvSpPr>
            <a:spLocks noGrp="1"/>
          </p:cNvSpPr>
          <p:nvPr>
            <p:ph type="title"/>
          </p:nvPr>
        </p:nvSpPr>
        <p:spPr/>
        <p:txBody>
          <a:bodyPr/>
          <a:lstStyle/>
          <a:p>
            <a:r>
              <a:rPr lang="en-US" dirty="0"/>
              <a:t>Weight bias and medical students</a:t>
            </a:r>
          </a:p>
        </p:txBody>
      </p:sp>
      <p:sp>
        <p:nvSpPr>
          <p:cNvPr id="3" name="Content Placeholder 2">
            <a:extLst>
              <a:ext uri="{FF2B5EF4-FFF2-40B4-BE49-F238E27FC236}">
                <a16:creationId xmlns:a16="http://schemas.microsoft.com/office/drawing/2014/main" id="{827D8E40-3473-726C-0A31-2624789F42FB}"/>
              </a:ext>
            </a:extLst>
          </p:cNvPr>
          <p:cNvSpPr>
            <a:spLocks noGrp="1"/>
          </p:cNvSpPr>
          <p:nvPr>
            <p:ph idx="1"/>
          </p:nvPr>
        </p:nvSpPr>
        <p:spPr/>
        <p:txBody>
          <a:bodyPr>
            <a:normAutofit/>
          </a:bodyPr>
          <a:lstStyle/>
          <a:p>
            <a:r>
              <a:rPr lang="en-US" dirty="0"/>
              <a:t>4,732 1</a:t>
            </a:r>
            <a:r>
              <a:rPr lang="en-US" baseline="30000" dirty="0"/>
              <a:t>st</a:t>
            </a:r>
            <a:r>
              <a:rPr lang="en-US" dirty="0"/>
              <a:t> year medical students from 49 medical schools</a:t>
            </a:r>
          </a:p>
          <a:p>
            <a:pPr lvl="1"/>
            <a:r>
              <a:rPr lang="en-US" dirty="0"/>
              <a:t>74% implicit bias, 67% explicit bias</a:t>
            </a:r>
          </a:p>
          <a:p>
            <a:pPr lvl="1"/>
            <a:r>
              <a:rPr lang="en-US" dirty="0"/>
              <a:t>About 29.8% moderately or strongly agreed that people with higher weights lack willpower or can be blamed for their weight; 45.8% feared gaining weight; 6.9% expressed dislike of fat people</a:t>
            </a:r>
          </a:p>
          <a:p>
            <a:r>
              <a:rPr lang="en-US" dirty="0"/>
              <a:t>After listening to a history by a standardized patient (half with obesity, with the other half without), significantly more medical students felt that the patient with obesity would:</a:t>
            </a:r>
          </a:p>
          <a:p>
            <a:pPr lvl="1"/>
            <a:r>
              <a:rPr lang="en-US" dirty="0"/>
              <a:t>Not change overall lifestyle</a:t>
            </a:r>
          </a:p>
          <a:p>
            <a:pPr lvl="1"/>
            <a:r>
              <a:rPr lang="en-US" dirty="0"/>
              <a:t>Not adhere fully with dietary regimen</a:t>
            </a:r>
          </a:p>
          <a:p>
            <a:pPr lvl="1"/>
            <a:r>
              <a:rPr lang="en-US" dirty="0"/>
              <a:t>Not be highly affected by counseling</a:t>
            </a:r>
          </a:p>
        </p:txBody>
      </p:sp>
      <p:sp>
        <p:nvSpPr>
          <p:cNvPr id="4" name="TextBox 3">
            <a:extLst>
              <a:ext uri="{FF2B5EF4-FFF2-40B4-BE49-F238E27FC236}">
                <a16:creationId xmlns:a16="http://schemas.microsoft.com/office/drawing/2014/main" id="{07009E3F-658E-D9AC-A81B-F39ABC2FA5A5}"/>
              </a:ext>
            </a:extLst>
          </p:cNvPr>
          <p:cNvSpPr txBox="1"/>
          <p:nvPr/>
        </p:nvSpPr>
        <p:spPr>
          <a:xfrm>
            <a:off x="6070342" y="5988734"/>
            <a:ext cx="5782417" cy="646331"/>
          </a:xfrm>
          <a:prstGeom prst="rect">
            <a:avLst/>
          </a:prstGeom>
          <a:noFill/>
        </p:spPr>
        <p:txBody>
          <a:bodyPr wrap="none" rtlCol="0">
            <a:spAutoFit/>
          </a:bodyPr>
          <a:lstStyle/>
          <a:p>
            <a:r>
              <a:rPr lang="en-US" dirty="0"/>
              <a:t>Phelan SM et al. </a:t>
            </a:r>
            <a:r>
              <a:rPr lang="en-US" i="1" dirty="0"/>
              <a:t>Obesity</a:t>
            </a:r>
            <a:r>
              <a:rPr lang="en-US" dirty="0"/>
              <a:t>. 2014; 22(4):1201-1208</a:t>
            </a:r>
          </a:p>
          <a:p>
            <a:r>
              <a:rPr lang="en-US" dirty="0"/>
              <a:t>Wigton RS, </a:t>
            </a:r>
            <a:r>
              <a:rPr lang="en-US" dirty="0" err="1"/>
              <a:t>McGahie</a:t>
            </a:r>
            <a:r>
              <a:rPr lang="en-US" dirty="0"/>
              <a:t> WC. </a:t>
            </a:r>
            <a:r>
              <a:rPr lang="en-US" i="1" dirty="0"/>
              <a:t>Gen Intern Med </a:t>
            </a:r>
            <a:r>
              <a:rPr lang="en-US" dirty="0"/>
              <a:t>2001; 16(4):262-5</a:t>
            </a:r>
          </a:p>
        </p:txBody>
      </p:sp>
      <p:cxnSp>
        <p:nvCxnSpPr>
          <p:cNvPr id="5" name="Straight Connector 4">
            <a:extLst>
              <a:ext uri="{FF2B5EF4-FFF2-40B4-BE49-F238E27FC236}">
                <a16:creationId xmlns:a16="http://schemas.microsoft.com/office/drawing/2014/main" id="{AF3966B5-404B-EE8D-5993-4443827E6937}"/>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713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6279E-3937-F9D5-72B0-761A2966BE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B6162E-DE2F-7D6C-ED45-C11BD623FAA2}"/>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Harms of the WCHP</a:t>
            </a:r>
          </a:p>
        </p:txBody>
      </p:sp>
      <p:sp>
        <p:nvSpPr>
          <p:cNvPr id="6" name="TextBox 5">
            <a:extLst>
              <a:ext uri="{FF2B5EF4-FFF2-40B4-BE49-F238E27FC236}">
                <a16:creationId xmlns:a16="http://schemas.microsoft.com/office/drawing/2014/main" id="{9E365898-815D-7760-C70D-15DAF2503909}"/>
              </a:ext>
            </a:extLst>
          </p:cNvPr>
          <p:cNvSpPr txBox="1"/>
          <p:nvPr/>
        </p:nvSpPr>
        <p:spPr>
          <a:xfrm>
            <a:off x="7135560" y="6104467"/>
            <a:ext cx="4444999" cy="666977"/>
          </a:xfrm>
          <a:prstGeom prst="rect">
            <a:avLst/>
          </a:prstGeom>
          <a:noFill/>
        </p:spPr>
        <p:txBody>
          <a:bodyPr wrap="none" rtlCol="0">
            <a:spAutoFit/>
          </a:bodyPr>
          <a:lstStyle/>
          <a:p>
            <a:r>
              <a:rPr lang="en-US" sz="1867" dirty="0">
                <a:latin typeface="Calibri" panose="020F0502020204030204" pitchFamily="34" charset="0"/>
                <a:cs typeface="Calibri" panose="020F0502020204030204" pitchFamily="34" charset="0"/>
              </a:rPr>
              <a:t>O’Hara L and Taylor J. </a:t>
            </a:r>
            <a:r>
              <a:rPr lang="en-US" sz="1867" i="1" dirty="0">
                <a:latin typeface="Calibri" panose="020F0502020204030204" pitchFamily="34" charset="0"/>
                <a:cs typeface="Calibri" panose="020F0502020204030204" pitchFamily="34" charset="0"/>
              </a:rPr>
              <a:t>SAGE Open </a:t>
            </a:r>
            <a:r>
              <a:rPr lang="en-US" sz="1867" dirty="0">
                <a:latin typeface="Calibri" panose="020F0502020204030204" pitchFamily="34" charset="0"/>
                <a:cs typeface="Calibri" panose="020F0502020204030204" pitchFamily="34" charset="0"/>
              </a:rPr>
              <a:t>2018. 8(2)</a:t>
            </a:r>
          </a:p>
          <a:p>
            <a:r>
              <a:rPr lang="en-US" sz="1867" dirty="0">
                <a:latin typeface="Calibri" panose="020F0502020204030204" pitchFamily="34" charset="0"/>
                <a:cs typeface="Calibri" panose="020F0502020204030204" pitchFamily="34" charset="0"/>
              </a:rPr>
              <a:t>Mauldin K et al. </a:t>
            </a:r>
            <a:r>
              <a:rPr lang="en-US" sz="1867" dirty="0" err="1">
                <a:latin typeface="Calibri" panose="020F0502020204030204" pitchFamily="34" charset="0"/>
                <a:cs typeface="Calibri" panose="020F0502020204030204" pitchFamily="34" charset="0"/>
              </a:rPr>
              <a:t>Nutr</a:t>
            </a:r>
            <a:r>
              <a:rPr lang="en-US" sz="1867" dirty="0">
                <a:latin typeface="Calibri" panose="020F0502020204030204" pitchFamily="34" charset="0"/>
                <a:cs typeface="Calibri" panose="020F0502020204030204" pitchFamily="34" charset="0"/>
              </a:rPr>
              <a:t> Clin </a:t>
            </a:r>
            <a:r>
              <a:rPr lang="en-US" sz="1867" dirty="0" err="1">
                <a:latin typeface="Calibri" panose="020F0502020204030204" pitchFamily="34" charset="0"/>
                <a:cs typeface="Calibri" panose="020F0502020204030204" pitchFamily="34" charset="0"/>
              </a:rPr>
              <a:t>Pract</a:t>
            </a:r>
            <a:r>
              <a:rPr lang="en-US" sz="1867" dirty="0">
                <a:latin typeface="Calibri" panose="020F0502020204030204" pitchFamily="34" charset="0"/>
                <a:cs typeface="Calibri" panose="020F0502020204030204" pitchFamily="34" charset="0"/>
              </a:rPr>
              <a:t>, 2022. 37(6)</a:t>
            </a:r>
          </a:p>
        </p:txBody>
      </p:sp>
      <p:graphicFrame>
        <p:nvGraphicFramePr>
          <p:cNvPr id="9" name="Content Placeholder 8">
            <a:extLst>
              <a:ext uri="{FF2B5EF4-FFF2-40B4-BE49-F238E27FC236}">
                <a16:creationId xmlns:a16="http://schemas.microsoft.com/office/drawing/2014/main" id="{0CBFD016-3A0B-02F3-26AF-7E112284B891}"/>
              </a:ext>
            </a:extLst>
          </p:cNvPr>
          <p:cNvGraphicFramePr>
            <a:graphicFrameLocks noGrp="1"/>
          </p:cNvGraphicFramePr>
          <p:nvPr>
            <p:ph idx="1"/>
          </p:nvPr>
        </p:nvGraphicFramePr>
        <p:xfrm>
          <a:off x="609600" y="1802295"/>
          <a:ext cx="10972800" cy="4314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Straight Connector 2">
            <a:extLst>
              <a:ext uri="{FF2B5EF4-FFF2-40B4-BE49-F238E27FC236}">
                <a16:creationId xmlns:a16="http://schemas.microsoft.com/office/drawing/2014/main" id="{4807A88E-5D58-D30C-D51D-0719AD740BE5}"/>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866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What’s an Alternative? Let’s Talk Body Diversity &amp; Acceptance</a:t>
            </a:r>
            <a:endParaRPr/>
          </a:p>
        </p:txBody>
      </p:sp>
      <p:sp>
        <p:nvSpPr>
          <p:cNvPr id="364" name="Google Shape;364;p11"/>
          <p:cNvSpPr txBox="1">
            <a:spLocks noGrp="1"/>
          </p:cNvSpPr>
          <p:nvPr>
            <p:ph type="body" idx="1"/>
          </p:nvPr>
        </p:nvSpPr>
        <p:spPr>
          <a:xfrm>
            <a:off x="838200" y="1952675"/>
            <a:ext cx="10515600" cy="4351200"/>
          </a:xfrm>
          <a:prstGeom prst="rect">
            <a:avLst/>
          </a:prstGeom>
          <a:noFill/>
          <a:ln>
            <a:noFill/>
          </a:ln>
        </p:spPr>
        <p:txBody>
          <a:bodyPr spcFirstLastPara="1" wrap="square" lIns="91425" tIns="45700" rIns="91425" bIns="45700" anchor="t" anchorCtr="0">
            <a:noAutofit/>
          </a:bodyPr>
          <a:lstStyle/>
          <a:p>
            <a:pPr marL="228600" lvl="0" indent="-165100" algn="l" rtl="0">
              <a:lnSpc>
                <a:spcPct val="90000"/>
              </a:lnSpc>
              <a:spcBef>
                <a:spcPts val="0"/>
              </a:spcBef>
              <a:spcAft>
                <a:spcPts val="0"/>
              </a:spcAft>
              <a:buClr>
                <a:schemeClr val="dk1"/>
              </a:buClr>
              <a:buSzPts val="1800"/>
              <a:buChar char="●"/>
            </a:pPr>
            <a:r>
              <a:rPr lang="en-US" sz="2400" b="1" dirty="0"/>
              <a:t>Body Diversity </a:t>
            </a:r>
            <a:r>
              <a:rPr lang="en-US" sz="2400" dirty="0"/>
              <a:t>-</a:t>
            </a:r>
            <a:r>
              <a:rPr lang="en-US" sz="2400" b="1" dirty="0"/>
              <a:t> </a:t>
            </a:r>
            <a:r>
              <a:rPr lang="en-US" sz="2400" dirty="0"/>
              <a:t>The acceptance that bodies are different and there is no one specific way bodies should be</a:t>
            </a:r>
            <a:endParaRPr sz="2400" dirty="0"/>
          </a:p>
          <a:p>
            <a:pPr marL="0" lvl="0" indent="0" algn="l" rtl="0">
              <a:lnSpc>
                <a:spcPct val="90000"/>
              </a:lnSpc>
              <a:spcBef>
                <a:spcPts val="0"/>
              </a:spcBef>
              <a:spcAft>
                <a:spcPts val="0"/>
              </a:spcAft>
              <a:buSzPts val="1800"/>
              <a:buNone/>
            </a:pPr>
            <a:endParaRPr sz="2400" b="1" dirty="0"/>
          </a:p>
          <a:p>
            <a:pPr marL="0" lvl="0" indent="0" algn="l" rtl="0">
              <a:lnSpc>
                <a:spcPct val="90000"/>
              </a:lnSpc>
              <a:spcBef>
                <a:spcPts val="0"/>
              </a:spcBef>
              <a:spcAft>
                <a:spcPts val="0"/>
              </a:spcAft>
              <a:buSzPts val="1800"/>
              <a:buNone/>
            </a:pPr>
            <a:endParaRPr sz="2400" b="1" dirty="0"/>
          </a:p>
          <a:p>
            <a:pPr marL="228600" lvl="0" indent="-165100" algn="l" rtl="0">
              <a:lnSpc>
                <a:spcPct val="90000"/>
              </a:lnSpc>
              <a:spcBef>
                <a:spcPts val="0"/>
              </a:spcBef>
              <a:spcAft>
                <a:spcPts val="0"/>
              </a:spcAft>
              <a:buClr>
                <a:schemeClr val="dk1"/>
              </a:buClr>
              <a:buSzPts val="1800"/>
              <a:buChar char="●"/>
            </a:pPr>
            <a:r>
              <a:rPr lang="en-US" sz="2400" b="1" dirty="0"/>
              <a:t>Body acceptance</a:t>
            </a:r>
            <a:r>
              <a:rPr lang="en-US" sz="2400" dirty="0"/>
              <a:t> – Advocates for the acceptance and celebration of all bodies, regardless of size, shape, gender, or physical abilities </a:t>
            </a:r>
            <a:endParaRPr sz="2400" dirty="0"/>
          </a:p>
          <a:p>
            <a:pPr marL="685800" lvl="1" indent="-190500" algn="l" rtl="0">
              <a:lnSpc>
                <a:spcPct val="90000"/>
              </a:lnSpc>
              <a:spcBef>
                <a:spcPts val="500"/>
              </a:spcBef>
              <a:spcAft>
                <a:spcPts val="0"/>
              </a:spcAft>
              <a:buClr>
                <a:schemeClr val="dk1"/>
              </a:buClr>
              <a:buSzPts val="1800"/>
              <a:buChar char="○"/>
            </a:pPr>
            <a:r>
              <a:rPr lang="en-US" sz="2000" dirty="0"/>
              <a:t>Beauty is constructed by society, and it should not determine someone’s self-worth or value</a:t>
            </a:r>
            <a:endParaRPr sz="2000" dirty="0"/>
          </a:p>
          <a:p>
            <a:pPr marL="685800" lvl="0" indent="0" algn="l" rtl="0">
              <a:lnSpc>
                <a:spcPct val="90000"/>
              </a:lnSpc>
              <a:spcBef>
                <a:spcPts val="500"/>
              </a:spcBef>
              <a:spcAft>
                <a:spcPts val="0"/>
              </a:spcAft>
              <a:buSzPts val="1800"/>
              <a:buNone/>
            </a:pPr>
            <a:endParaRPr sz="2400" dirty="0"/>
          </a:p>
          <a:p>
            <a:pPr marL="228600" lvl="0" indent="-165100" algn="l" rtl="0">
              <a:lnSpc>
                <a:spcPct val="90000"/>
              </a:lnSpc>
              <a:spcBef>
                <a:spcPts val="1000"/>
              </a:spcBef>
              <a:spcAft>
                <a:spcPts val="0"/>
              </a:spcAft>
              <a:buClr>
                <a:schemeClr val="dk1"/>
              </a:buClr>
              <a:buSzPts val="1800"/>
              <a:buChar char="●"/>
            </a:pPr>
            <a:r>
              <a:rPr lang="en-US" sz="2400" b="1" dirty="0"/>
              <a:t>Body neutrality</a:t>
            </a:r>
            <a:r>
              <a:rPr lang="en-US" sz="2400" dirty="0"/>
              <a:t> – Appreciating the body’s function and what it can do rather than its appearance</a:t>
            </a:r>
            <a:endParaRPr sz="2400" dirty="0"/>
          </a:p>
          <a:p>
            <a:pPr marL="685800" lvl="1" indent="-190500" algn="l" rtl="0">
              <a:lnSpc>
                <a:spcPct val="90000"/>
              </a:lnSpc>
              <a:spcBef>
                <a:spcPts val="500"/>
              </a:spcBef>
              <a:spcAft>
                <a:spcPts val="1600"/>
              </a:spcAft>
              <a:buClr>
                <a:schemeClr val="dk1"/>
              </a:buClr>
              <a:buSzPts val="1800"/>
              <a:buChar char="○"/>
            </a:pPr>
            <a:r>
              <a:rPr lang="en-US" sz="2400" dirty="0"/>
              <a:t>Accepts, honors and respects the body and all it can do </a:t>
            </a:r>
            <a:endParaRPr sz="2400" dirty="0"/>
          </a:p>
        </p:txBody>
      </p:sp>
      <p:sp>
        <p:nvSpPr>
          <p:cNvPr id="365" name="Google Shape;365;p11"/>
          <p:cNvSpPr txBox="1"/>
          <p:nvPr/>
        </p:nvSpPr>
        <p:spPr>
          <a:xfrm>
            <a:off x="5174005" y="6303875"/>
            <a:ext cx="66615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https://health.clevelandclinic.org/body-positivity-vs-body-neutrality/</a:t>
            </a:r>
            <a:r>
              <a:rPr lang="en-US"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Speaker expertise and positionality</a:t>
            </a:r>
            <a:endParaRPr/>
          </a:p>
        </p:txBody>
      </p:sp>
      <p:sp>
        <p:nvSpPr>
          <p:cNvPr id="290" name="Google Shape;290;p2"/>
          <p:cNvSpPr txBox="1">
            <a:spLocks noGrp="1"/>
          </p:cNvSpPr>
          <p:nvPr>
            <p:ph type="body" idx="1"/>
          </p:nvPr>
        </p:nvSpPr>
        <p:spPr>
          <a:xfrm>
            <a:off x="838199" y="1901825"/>
            <a:ext cx="9934575" cy="4351200"/>
          </a:xfrm>
          <a:prstGeom prst="rect">
            <a:avLst/>
          </a:prstGeom>
          <a:noFill/>
          <a:ln>
            <a:noFill/>
          </a:ln>
        </p:spPr>
        <p:txBody>
          <a:bodyPr spcFirstLastPara="1" wrap="square" lIns="91425" tIns="45700" rIns="91425" bIns="45700" anchor="t" anchorCtr="0">
            <a:normAutofit fontScale="92500" lnSpcReduction="10000"/>
          </a:bodyPr>
          <a:lstStyle/>
          <a:p>
            <a:pPr marL="457200" lvl="0" indent="-342900" algn="l" rtl="0">
              <a:lnSpc>
                <a:spcPct val="90000"/>
              </a:lnSpc>
              <a:spcBef>
                <a:spcPts val="0"/>
              </a:spcBef>
              <a:spcAft>
                <a:spcPts val="0"/>
              </a:spcAft>
              <a:buSzPts val="1800"/>
              <a:buChar char="●"/>
            </a:pPr>
            <a:r>
              <a:rPr lang="en-US" sz="2400" dirty="0"/>
              <a:t>Received my PhD in Communication in 2018 from Rutgers University focusing on the impact of stigma, weight bias, &amp; how marginalized individuals navigate life experiences</a:t>
            </a:r>
            <a:endParaRPr sz="2400" dirty="0"/>
          </a:p>
          <a:p>
            <a:pPr marL="0" lvl="0" indent="0" algn="l" rtl="0">
              <a:lnSpc>
                <a:spcPct val="90000"/>
              </a:lnSpc>
              <a:spcBef>
                <a:spcPts val="1600"/>
              </a:spcBef>
              <a:spcAft>
                <a:spcPts val="0"/>
              </a:spcAft>
              <a:buSzPts val="1800"/>
              <a:buNone/>
            </a:pPr>
            <a:endParaRPr sz="2400" dirty="0"/>
          </a:p>
          <a:p>
            <a:pPr marL="457200" lvl="0" indent="-342900" algn="l" rtl="0">
              <a:lnSpc>
                <a:spcPct val="90000"/>
              </a:lnSpc>
              <a:spcBef>
                <a:spcPts val="1600"/>
              </a:spcBef>
              <a:spcAft>
                <a:spcPts val="0"/>
              </a:spcAft>
              <a:buSzPts val="1800"/>
              <a:buChar char="●"/>
            </a:pPr>
            <a:r>
              <a:rPr lang="en-US" sz="2400" dirty="0"/>
              <a:t>I am a fat, Black, cisgender woman who advocates for the acceptance of larger bodies in society</a:t>
            </a:r>
            <a:endParaRPr sz="2400" dirty="0"/>
          </a:p>
          <a:p>
            <a:pPr marL="457200" lvl="0" indent="0" algn="l" rtl="0">
              <a:lnSpc>
                <a:spcPct val="90000"/>
              </a:lnSpc>
              <a:spcBef>
                <a:spcPts val="1600"/>
              </a:spcBef>
              <a:spcAft>
                <a:spcPts val="0"/>
              </a:spcAft>
              <a:buSzPts val="1800"/>
              <a:buNone/>
            </a:pPr>
            <a:endParaRPr sz="2400" dirty="0"/>
          </a:p>
          <a:p>
            <a:pPr marL="457200" lvl="0" indent="-342900" algn="l" rtl="0">
              <a:lnSpc>
                <a:spcPct val="90000"/>
              </a:lnSpc>
              <a:spcBef>
                <a:spcPts val="1600"/>
              </a:spcBef>
              <a:spcAft>
                <a:spcPts val="0"/>
              </a:spcAft>
              <a:buSzPts val="1800"/>
              <a:buChar char="●"/>
            </a:pPr>
            <a:r>
              <a:rPr lang="en-US" sz="2400" dirty="0"/>
              <a:t>I’m also the author of Fat Girls in Black Bodies: Creating Communities of Our Own published in 2020</a:t>
            </a:r>
          </a:p>
          <a:p>
            <a:pPr marL="457200" lvl="0" indent="-342900" algn="l" rtl="0">
              <a:lnSpc>
                <a:spcPct val="90000"/>
              </a:lnSpc>
              <a:spcBef>
                <a:spcPts val="1600"/>
              </a:spcBef>
              <a:spcAft>
                <a:spcPts val="0"/>
              </a:spcAft>
              <a:buSzPts val="1800"/>
              <a:buChar char="●"/>
            </a:pPr>
            <a:endParaRPr lang="en-US" sz="2400" dirty="0"/>
          </a:p>
          <a:p>
            <a:pPr marL="457200" lvl="0" indent="-342900" algn="l" rtl="0">
              <a:lnSpc>
                <a:spcPct val="90000"/>
              </a:lnSpc>
              <a:spcBef>
                <a:spcPts val="1600"/>
              </a:spcBef>
              <a:spcAft>
                <a:spcPts val="0"/>
              </a:spcAft>
              <a:buSzPts val="1800"/>
              <a:buChar char="●"/>
            </a:pPr>
            <a:r>
              <a:rPr lang="en-US" sz="2400" dirty="0"/>
              <a:t>Word use</a:t>
            </a:r>
            <a:endParaRPr sz="2400" dirty="0"/>
          </a:p>
          <a:p>
            <a:pPr marL="0" lvl="0" indent="0" algn="l" rtl="0">
              <a:lnSpc>
                <a:spcPct val="90000"/>
              </a:lnSpc>
              <a:spcBef>
                <a:spcPts val="1600"/>
              </a:spcBef>
              <a:spcAft>
                <a:spcPts val="0"/>
              </a:spcAft>
              <a:buSzPts val="1800"/>
              <a:buNone/>
            </a:pPr>
            <a:endParaRPr dirty="0"/>
          </a:p>
          <a:p>
            <a:pPr marL="457200" lvl="0" indent="0" algn="l" rtl="0">
              <a:lnSpc>
                <a:spcPct val="90000"/>
              </a:lnSpc>
              <a:spcBef>
                <a:spcPts val="1600"/>
              </a:spcBef>
              <a:spcAft>
                <a:spcPts val="1600"/>
              </a:spcAft>
              <a:buSzPts val="18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12"/>
          <p:cNvSpPr txBox="1">
            <a:spLocks noGrp="1"/>
          </p:cNvSpPr>
          <p:nvPr>
            <p:ph type="title"/>
          </p:nvPr>
        </p:nvSpPr>
        <p:spPr>
          <a:xfrm>
            <a:off x="926849" y="598836"/>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Why is Body Diversity Important?</a:t>
            </a:r>
            <a:endParaRPr/>
          </a:p>
        </p:txBody>
      </p:sp>
      <p:sp>
        <p:nvSpPr>
          <p:cNvPr id="371" name="Google Shape;37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165100" algn="l" rtl="0">
              <a:lnSpc>
                <a:spcPct val="90000"/>
              </a:lnSpc>
              <a:spcBef>
                <a:spcPts val="0"/>
              </a:spcBef>
              <a:spcAft>
                <a:spcPts val="0"/>
              </a:spcAft>
              <a:buClr>
                <a:schemeClr val="dk1"/>
              </a:buClr>
              <a:buSzPts val="1800"/>
              <a:buChar char="●"/>
            </a:pPr>
            <a:r>
              <a:rPr lang="en-US" sz="2400" dirty="0"/>
              <a:t>Because no two bodies are exactly the same. It‘s actually normal to be different </a:t>
            </a:r>
            <a:endParaRPr sz="2400" dirty="0"/>
          </a:p>
          <a:p>
            <a:pPr marL="685800" lvl="1" indent="-190500" algn="l" rtl="0">
              <a:lnSpc>
                <a:spcPct val="90000"/>
              </a:lnSpc>
              <a:spcBef>
                <a:spcPts val="500"/>
              </a:spcBef>
              <a:spcAft>
                <a:spcPts val="0"/>
              </a:spcAft>
              <a:buClr>
                <a:schemeClr val="dk1"/>
              </a:buClr>
              <a:buSzPts val="1800"/>
              <a:buChar char="○"/>
            </a:pPr>
            <a:r>
              <a:rPr lang="en-US" sz="2400" dirty="0"/>
              <a:t>When you think of </a:t>
            </a:r>
            <a:r>
              <a:rPr lang="en-US" sz="2400" i="1" dirty="0"/>
              <a:t>normal</a:t>
            </a:r>
            <a:r>
              <a:rPr lang="en-US" sz="2400" dirty="0"/>
              <a:t>, think diversity! </a:t>
            </a:r>
            <a:endParaRPr sz="2400" dirty="0"/>
          </a:p>
          <a:p>
            <a:pPr marL="228600" lvl="0" indent="-165100" algn="l" rtl="0">
              <a:lnSpc>
                <a:spcPct val="90000"/>
              </a:lnSpc>
              <a:spcBef>
                <a:spcPts val="1000"/>
              </a:spcBef>
              <a:spcAft>
                <a:spcPts val="0"/>
              </a:spcAft>
              <a:buClr>
                <a:schemeClr val="dk1"/>
              </a:buClr>
              <a:buSzPts val="1800"/>
              <a:buChar char="●"/>
            </a:pPr>
            <a:r>
              <a:rPr lang="en-US" sz="2400" dirty="0"/>
              <a:t>Comparison is the thief of joy</a:t>
            </a:r>
            <a:endParaRPr sz="2400" dirty="0"/>
          </a:p>
          <a:p>
            <a:pPr marL="685800" lvl="1" indent="-228600" algn="l" rtl="0">
              <a:lnSpc>
                <a:spcPct val="90000"/>
              </a:lnSpc>
              <a:spcBef>
                <a:spcPts val="1000"/>
              </a:spcBef>
              <a:spcAft>
                <a:spcPts val="0"/>
              </a:spcAft>
              <a:buSzPts val="1800"/>
              <a:buChar char="○"/>
            </a:pPr>
            <a:r>
              <a:rPr lang="en-US" sz="2400" dirty="0"/>
              <a:t>Your body is not aware of trends or whose body is the “goal.” </a:t>
            </a:r>
            <a:endParaRPr sz="2400" dirty="0"/>
          </a:p>
          <a:p>
            <a:pPr marL="228600" lvl="0" indent="-165100" algn="l" rtl="0">
              <a:lnSpc>
                <a:spcPct val="90000"/>
              </a:lnSpc>
              <a:spcBef>
                <a:spcPts val="1000"/>
              </a:spcBef>
              <a:spcAft>
                <a:spcPts val="0"/>
              </a:spcAft>
              <a:buClr>
                <a:schemeClr val="dk1"/>
              </a:buClr>
              <a:buSzPts val="1800"/>
              <a:buChar char="●"/>
            </a:pPr>
            <a:r>
              <a:rPr lang="en-US" sz="2400" dirty="0"/>
              <a:t>It builds better professionals</a:t>
            </a:r>
            <a:endParaRPr sz="2400" dirty="0"/>
          </a:p>
          <a:p>
            <a:pPr marL="685800" lvl="1" indent="-228600" algn="l" rtl="0">
              <a:lnSpc>
                <a:spcPct val="90000"/>
              </a:lnSpc>
              <a:spcBef>
                <a:spcPts val="1000"/>
              </a:spcBef>
              <a:spcAft>
                <a:spcPts val="0"/>
              </a:spcAft>
              <a:buSzPts val="1800"/>
              <a:buChar char="○"/>
            </a:pPr>
            <a:r>
              <a:rPr lang="en-US" sz="2400" dirty="0"/>
              <a:t>By acknowledging difference without judgment, it allows us to learn more about others, making us better at our jobs</a:t>
            </a:r>
            <a:endParaRPr sz="2400" dirty="0"/>
          </a:p>
          <a:p>
            <a:pPr marL="228600" lvl="0" indent="-165100" algn="l" rtl="0">
              <a:lnSpc>
                <a:spcPct val="90000"/>
              </a:lnSpc>
              <a:spcBef>
                <a:spcPts val="1000"/>
              </a:spcBef>
              <a:spcAft>
                <a:spcPts val="0"/>
              </a:spcAft>
              <a:buClr>
                <a:schemeClr val="dk1"/>
              </a:buClr>
              <a:buSzPts val="1800"/>
              <a:buChar char="●"/>
            </a:pPr>
            <a:r>
              <a:rPr lang="en-US" sz="2400" dirty="0"/>
              <a:t>It is healthy for individual self-concept</a:t>
            </a:r>
            <a:endParaRPr sz="2400" dirty="0"/>
          </a:p>
          <a:p>
            <a:pPr marL="685800" lvl="1" indent="-228600" algn="l" rtl="0">
              <a:lnSpc>
                <a:spcPct val="90000"/>
              </a:lnSpc>
              <a:spcBef>
                <a:spcPts val="1600"/>
              </a:spcBef>
              <a:spcAft>
                <a:spcPts val="1600"/>
              </a:spcAft>
              <a:buSzPts val="1800"/>
              <a:buChar char="○"/>
            </a:pPr>
            <a:r>
              <a:rPr lang="en-US" sz="2400" dirty="0"/>
              <a:t>You do not have to wait or meet certain requirements before you can accept yourself</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1">
                                            <p:txEl>
                                              <p:pRg st="0" end="0"/>
                                            </p:txEl>
                                          </p:spTgt>
                                        </p:tgtEl>
                                        <p:attrNameLst>
                                          <p:attrName>style.visibility</p:attrName>
                                        </p:attrNameLst>
                                      </p:cBhvr>
                                      <p:to>
                                        <p:strVal val="visible"/>
                                      </p:to>
                                    </p:set>
                                    <p:animEffect transition="in" filter="fade">
                                      <p:cBhvr>
                                        <p:cTn id="7" dur="1000"/>
                                        <p:tgtEl>
                                          <p:spTgt spid="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1">
                                            <p:txEl>
                                              <p:pRg st="1" end="1"/>
                                            </p:txEl>
                                          </p:spTgt>
                                        </p:tgtEl>
                                        <p:attrNameLst>
                                          <p:attrName>style.visibility</p:attrName>
                                        </p:attrNameLst>
                                      </p:cBhvr>
                                      <p:to>
                                        <p:strVal val="visible"/>
                                      </p:to>
                                    </p:set>
                                    <p:animEffect transition="in" filter="fade">
                                      <p:cBhvr>
                                        <p:cTn id="12" dur="1000"/>
                                        <p:tgtEl>
                                          <p:spTgt spid="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1">
                                            <p:txEl>
                                              <p:pRg st="2" end="2"/>
                                            </p:txEl>
                                          </p:spTgt>
                                        </p:tgtEl>
                                        <p:attrNameLst>
                                          <p:attrName>style.visibility</p:attrName>
                                        </p:attrNameLst>
                                      </p:cBhvr>
                                      <p:to>
                                        <p:strVal val="visible"/>
                                      </p:to>
                                    </p:set>
                                    <p:animEffect transition="in" filter="fade">
                                      <p:cBhvr>
                                        <p:cTn id="17" dur="1000"/>
                                        <p:tgtEl>
                                          <p:spTgt spid="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1">
                                            <p:txEl>
                                              <p:pRg st="3" end="3"/>
                                            </p:txEl>
                                          </p:spTgt>
                                        </p:tgtEl>
                                        <p:attrNameLst>
                                          <p:attrName>style.visibility</p:attrName>
                                        </p:attrNameLst>
                                      </p:cBhvr>
                                      <p:to>
                                        <p:strVal val="visible"/>
                                      </p:to>
                                    </p:set>
                                    <p:animEffect transition="in" filter="fade">
                                      <p:cBhvr>
                                        <p:cTn id="22" dur="1000"/>
                                        <p:tgtEl>
                                          <p:spTgt spid="3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71">
                                            <p:txEl>
                                              <p:pRg st="4" end="4"/>
                                            </p:txEl>
                                          </p:spTgt>
                                        </p:tgtEl>
                                        <p:attrNameLst>
                                          <p:attrName>style.visibility</p:attrName>
                                        </p:attrNameLst>
                                      </p:cBhvr>
                                      <p:to>
                                        <p:strVal val="visible"/>
                                      </p:to>
                                    </p:set>
                                    <p:animEffect transition="in" filter="fade">
                                      <p:cBhvr>
                                        <p:cTn id="27" dur="1000"/>
                                        <p:tgtEl>
                                          <p:spTgt spid="3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1">
                                            <p:txEl>
                                              <p:pRg st="5" end="5"/>
                                            </p:txEl>
                                          </p:spTgt>
                                        </p:tgtEl>
                                        <p:attrNameLst>
                                          <p:attrName>style.visibility</p:attrName>
                                        </p:attrNameLst>
                                      </p:cBhvr>
                                      <p:to>
                                        <p:strVal val="visible"/>
                                      </p:to>
                                    </p:set>
                                    <p:animEffect transition="in" filter="fade">
                                      <p:cBhvr>
                                        <p:cTn id="32" dur="1000"/>
                                        <p:tgtEl>
                                          <p:spTgt spid="37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71">
                                            <p:txEl>
                                              <p:pRg st="6" end="6"/>
                                            </p:txEl>
                                          </p:spTgt>
                                        </p:tgtEl>
                                        <p:attrNameLst>
                                          <p:attrName>style.visibility</p:attrName>
                                        </p:attrNameLst>
                                      </p:cBhvr>
                                      <p:to>
                                        <p:strVal val="visible"/>
                                      </p:to>
                                    </p:set>
                                    <p:animEffect transition="in" filter="fade">
                                      <p:cBhvr>
                                        <p:cTn id="37" dur="1000"/>
                                        <p:tgtEl>
                                          <p:spTgt spid="3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71">
                                            <p:txEl>
                                              <p:pRg st="7" end="7"/>
                                            </p:txEl>
                                          </p:spTgt>
                                        </p:tgtEl>
                                        <p:attrNameLst>
                                          <p:attrName>style.visibility</p:attrName>
                                        </p:attrNameLst>
                                      </p:cBhvr>
                                      <p:to>
                                        <p:strVal val="visible"/>
                                      </p:to>
                                    </p:set>
                                    <p:animEffect transition="in" filter="fade">
                                      <p:cBhvr>
                                        <p:cTn id="42" dur="1000"/>
                                        <p:tgtEl>
                                          <p:spTgt spid="3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Body Diversity Best Practices</a:t>
            </a:r>
            <a:endParaRPr/>
          </a:p>
        </p:txBody>
      </p:sp>
      <p:sp>
        <p:nvSpPr>
          <p:cNvPr id="377" name="Google Shape;37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15265" algn="l" rtl="0">
              <a:lnSpc>
                <a:spcPct val="90000"/>
              </a:lnSpc>
              <a:spcBef>
                <a:spcPts val="0"/>
              </a:spcBef>
              <a:spcAft>
                <a:spcPts val="0"/>
              </a:spcAft>
              <a:buClr>
                <a:schemeClr val="dk1"/>
              </a:buClr>
              <a:buSzPts val="2800"/>
              <a:buChar char="●"/>
            </a:pPr>
            <a:r>
              <a:rPr lang="en-US" sz="2400" dirty="0"/>
              <a:t>Accommodations</a:t>
            </a:r>
            <a:endParaRPr sz="2400" dirty="0"/>
          </a:p>
          <a:p>
            <a:pPr marL="685800" lvl="1" indent="-217169" algn="l" rtl="0">
              <a:lnSpc>
                <a:spcPct val="90000"/>
              </a:lnSpc>
              <a:spcBef>
                <a:spcPts val="500"/>
              </a:spcBef>
              <a:spcAft>
                <a:spcPts val="0"/>
              </a:spcAft>
              <a:buClr>
                <a:schemeClr val="dk1"/>
              </a:buClr>
              <a:buSzPts val="2400"/>
              <a:buChar char="○"/>
            </a:pPr>
            <a:r>
              <a:rPr lang="en-US" sz="2000" dirty="0"/>
              <a:t>Chairs without arms</a:t>
            </a:r>
            <a:endParaRPr sz="2000" dirty="0"/>
          </a:p>
          <a:p>
            <a:pPr marL="685800" lvl="1" indent="-181926" algn="l" rtl="0">
              <a:lnSpc>
                <a:spcPct val="90000"/>
              </a:lnSpc>
              <a:spcBef>
                <a:spcPts val="500"/>
              </a:spcBef>
              <a:spcAft>
                <a:spcPts val="0"/>
              </a:spcAft>
              <a:buSzPts val="1800"/>
              <a:buChar char="○"/>
            </a:pPr>
            <a:r>
              <a:rPr lang="en-US" sz="2000" dirty="0"/>
              <a:t>Ample space to move around furniture</a:t>
            </a:r>
            <a:endParaRPr sz="2000" dirty="0"/>
          </a:p>
          <a:p>
            <a:pPr marL="685800" lvl="1" indent="-181926" algn="l" rtl="0">
              <a:lnSpc>
                <a:spcPct val="90000"/>
              </a:lnSpc>
              <a:spcBef>
                <a:spcPts val="500"/>
              </a:spcBef>
              <a:spcAft>
                <a:spcPts val="0"/>
              </a:spcAft>
              <a:buSzPts val="1800"/>
              <a:buChar char="○"/>
            </a:pPr>
            <a:r>
              <a:rPr lang="en-US" sz="2000" dirty="0"/>
              <a:t>Adequate seating for group outings (i.e., tables as opposed to booths)</a:t>
            </a:r>
            <a:endParaRPr sz="2000" dirty="0"/>
          </a:p>
          <a:p>
            <a:pPr marL="685800" lvl="1" indent="-217169" algn="l" rtl="0">
              <a:lnSpc>
                <a:spcPct val="90000"/>
              </a:lnSpc>
              <a:spcBef>
                <a:spcPts val="500"/>
              </a:spcBef>
              <a:spcAft>
                <a:spcPts val="0"/>
              </a:spcAft>
              <a:buClr>
                <a:schemeClr val="dk1"/>
              </a:buClr>
              <a:buSzPts val="2400"/>
              <a:buChar char="○"/>
            </a:pPr>
            <a:r>
              <a:rPr lang="en-US" sz="2000" dirty="0"/>
              <a:t>Facilities and professionals who understand body diversity</a:t>
            </a:r>
            <a:endParaRPr sz="2000" dirty="0"/>
          </a:p>
          <a:p>
            <a:pPr marL="228600" lvl="0" indent="-215265" algn="l" rtl="0">
              <a:lnSpc>
                <a:spcPct val="90000"/>
              </a:lnSpc>
              <a:spcBef>
                <a:spcPts val="1000"/>
              </a:spcBef>
              <a:spcAft>
                <a:spcPts val="0"/>
              </a:spcAft>
              <a:buClr>
                <a:schemeClr val="dk1"/>
              </a:buClr>
              <a:buSzPts val="2800"/>
              <a:buChar char="●"/>
            </a:pPr>
            <a:r>
              <a:rPr lang="en-US" sz="2400" dirty="0"/>
              <a:t>Behavior changes</a:t>
            </a:r>
            <a:endParaRPr sz="2400" dirty="0"/>
          </a:p>
          <a:p>
            <a:pPr marL="685800" lvl="1" indent="-217169" algn="l" rtl="0">
              <a:lnSpc>
                <a:spcPct val="90000"/>
              </a:lnSpc>
              <a:spcBef>
                <a:spcPts val="500"/>
              </a:spcBef>
              <a:spcAft>
                <a:spcPts val="0"/>
              </a:spcAft>
              <a:buClr>
                <a:schemeClr val="dk1"/>
              </a:buClr>
              <a:buSzPts val="2400"/>
              <a:buChar char="○"/>
            </a:pPr>
            <a:r>
              <a:rPr lang="en-US" sz="2200" dirty="0"/>
              <a:t>Avoiding language that pits bodies against one another</a:t>
            </a:r>
            <a:endParaRPr sz="2200" dirty="0"/>
          </a:p>
          <a:p>
            <a:pPr marL="1143000" lvl="2" indent="-220026" algn="l" rtl="0">
              <a:lnSpc>
                <a:spcPct val="90000"/>
              </a:lnSpc>
              <a:spcBef>
                <a:spcPts val="500"/>
              </a:spcBef>
              <a:spcAft>
                <a:spcPts val="0"/>
              </a:spcAft>
              <a:buSzPts val="1800"/>
              <a:buChar char="■"/>
            </a:pPr>
            <a:r>
              <a:rPr lang="en-US" sz="2200" dirty="0"/>
              <a:t>”No excuses” type of language can be ableist</a:t>
            </a:r>
            <a:endParaRPr sz="2200" dirty="0"/>
          </a:p>
          <a:p>
            <a:pPr marL="1143000" lvl="2" indent="-220026" algn="l" rtl="0">
              <a:lnSpc>
                <a:spcPct val="90000"/>
              </a:lnSpc>
              <a:spcBef>
                <a:spcPts val="500"/>
              </a:spcBef>
              <a:spcAft>
                <a:spcPts val="0"/>
              </a:spcAft>
              <a:buSzPts val="1800"/>
              <a:buChar char="■"/>
            </a:pPr>
            <a:r>
              <a:rPr lang="en-US" sz="2200" dirty="0"/>
              <a:t>”Feeling fat” is not a feeling at all</a:t>
            </a:r>
            <a:endParaRPr sz="2200" dirty="0"/>
          </a:p>
          <a:p>
            <a:pPr marL="1143000" lvl="2" indent="-220026" algn="l" rtl="0">
              <a:lnSpc>
                <a:spcPct val="90000"/>
              </a:lnSpc>
              <a:spcBef>
                <a:spcPts val="500"/>
              </a:spcBef>
              <a:spcAft>
                <a:spcPts val="0"/>
              </a:spcAft>
              <a:buSzPts val="1800"/>
              <a:buChar char="■"/>
            </a:pPr>
            <a:r>
              <a:rPr lang="en-US" sz="2200" dirty="0"/>
              <a:t>Announcing/celebrating weight loss can be triggering for those struggling or recovering from eating disorders</a:t>
            </a:r>
            <a:endParaRPr sz="2200" dirty="0"/>
          </a:p>
          <a:p>
            <a:pPr marL="228600" lvl="0" indent="-215265" algn="l" rtl="0">
              <a:lnSpc>
                <a:spcPct val="90000"/>
              </a:lnSpc>
              <a:spcBef>
                <a:spcPts val="1000"/>
              </a:spcBef>
              <a:spcAft>
                <a:spcPts val="0"/>
              </a:spcAft>
              <a:buClr>
                <a:schemeClr val="dk1"/>
              </a:buClr>
              <a:buSzPts val="2800"/>
              <a:buChar char="●"/>
            </a:pPr>
            <a:r>
              <a:rPr lang="en-US" sz="2400" dirty="0"/>
              <a:t>Work to accept YOU</a:t>
            </a:r>
            <a:endParaRPr sz="2400" dirty="0"/>
          </a:p>
          <a:p>
            <a:pPr marL="685800" lvl="1" indent="-217169" algn="l" rtl="0">
              <a:lnSpc>
                <a:spcPct val="90000"/>
              </a:lnSpc>
              <a:spcBef>
                <a:spcPts val="500"/>
              </a:spcBef>
              <a:spcAft>
                <a:spcPts val="0"/>
              </a:spcAft>
              <a:buClr>
                <a:schemeClr val="dk1"/>
              </a:buClr>
              <a:buSzPts val="2400"/>
              <a:buChar char="○"/>
            </a:pPr>
            <a:r>
              <a:rPr lang="en-US" sz="2200" dirty="0"/>
              <a:t>Personal evaluation about your thoughts on bodies</a:t>
            </a:r>
          </a:p>
          <a:p>
            <a:pPr marL="1143000" lvl="2" indent="-217169">
              <a:spcBef>
                <a:spcPts val="500"/>
              </a:spcBef>
              <a:buSzPts val="2400"/>
              <a:buChar char="○"/>
            </a:pPr>
            <a:r>
              <a:rPr lang="en-US" sz="2200" dirty="0"/>
              <a:t>Unpacking these can help you be cognizant where they show up in other places</a:t>
            </a:r>
            <a:endParaRPr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Learn About Alternative Approaches</a:t>
            </a:r>
            <a:endParaRPr/>
          </a:p>
        </p:txBody>
      </p:sp>
      <p:sp>
        <p:nvSpPr>
          <p:cNvPr id="383" name="Google Shape;383;p18"/>
          <p:cNvSpPr txBox="1">
            <a:spLocks noGrp="1"/>
          </p:cNvSpPr>
          <p:nvPr>
            <p:ph type="body" idx="1"/>
          </p:nvPr>
        </p:nvSpPr>
        <p:spPr>
          <a:xfrm>
            <a:off x="838200" y="1825624"/>
            <a:ext cx="10515600" cy="457517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sz="2400" dirty="0"/>
              <a:t>Health At Every Size (HAES®) is a weight neutral framework that celebrates body diversity and holistic health, centering joyful movement and eating for well-being </a:t>
            </a:r>
            <a:endParaRPr sz="2400" dirty="0"/>
          </a:p>
          <a:p>
            <a:pPr marL="685800" lvl="1" indent="-240030" algn="l" rtl="0">
              <a:lnSpc>
                <a:spcPct val="90000"/>
              </a:lnSpc>
              <a:spcBef>
                <a:spcPts val="500"/>
              </a:spcBef>
              <a:spcAft>
                <a:spcPts val="0"/>
              </a:spcAft>
              <a:buClr>
                <a:schemeClr val="dk1"/>
              </a:buClr>
              <a:buSzPts val="2400"/>
              <a:buChar char="○"/>
            </a:pPr>
            <a:r>
              <a:rPr lang="en-US" sz="2000" dirty="0"/>
              <a:t>Has been found to benefit people who live in larger bodies psychologically and physically, improving physical activity outcomes along with behavioral and qualitative eating habits</a:t>
            </a:r>
            <a:endParaRPr sz="2000" dirty="0"/>
          </a:p>
          <a:p>
            <a:pPr marL="228600" lvl="0" indent="-228600" algn="l" rtl="0">
              <a:lnSpc>
                <a:spcPct val="90000"/>
              </a:lnSpc>
              <a:spcBef>
                <a:spcPts val="1000"/>
              </a:spcBef>
              <a:spcAft>
                <a:spcPts val="0"/>
              </a:spcAft>
              <a:buClr>
                <a:schemeClr val="dk1"/>
              </a:buClr>
              <a:buSzPts val="2800"/>
              <a:buChar char="●"/>
            </a:pPr>
            <a:r>
              <a:rPr lang="en-US" sz="2400" dirty="0"/>
              <a:t>Body acceptance and celebration has been found to promote MORE activity in “healthy” behaviors, further solidifying that shaming and “tough love” are ineffective tools for change</a:t>
            </a:r>
            <a:endParaRPr sz="2400" dirty="0"/>
          </a:p>
          <a:p>
            <a:pPr marL="228600" lvl="0" indent="-228600" algn="l" rtl="0">
              <a:lnSpc>
                <a:spcPct val="90000"/>
              </a:lnSpc>
              <a:spcBef>
                <a:spcPts val="1000"/>
              </a:spcBef>
              <a:spcAft>
                <a:spcPts val="0"/>
              </a:spcAft>
              <a:buClr>
                <a:schemeClr val="dk1"/>
              </a:buClr>
              <a:buSzPts val="2800"/>
              <a:buChar char="●"/>
            </a:pPr>
            <a:r>
              <a:rPr lang="en-US" sz="2400" dirty="0"/>
              <a:t>Intuitive Eating can be used as a tool to assist those recovering from eating disorders and unlocking the shame around food consumption </a:t>
            </a:r>
            <a:endParaRPr sz="2400" dirty="0"/>
          </a:p>
          <a:p>
            <a:pPr marL="685800" lvl="1" indent="-240030" algn="l" rtl="0">
              <a:lnSpc>
                <a:spcPct val="90000"/>
              </a:lnSpc>
              <a:spcBef>
                <a:spcPts val="500"/>
              </a:spcBef>
              <a:spcAft>
                <a:spcPts val="1600"/>
              </a:spcAft>
              <a:buClr>
                <a:schemeClr val="dk1"/>
              </a:buClr>
              <a:buSzPts val="2400"/>
              <a:buChar char="○"/>
            </a:pPr>
            <a:r>
              <a:rPr lang="en-US" sz="2000" dirty="0"/>
              <a:t>Assuming that everyone can change eating habits without assessing their relationship with food can be dangerous and harmful</a:t>
            </a:r>
            <a:endParaRPr sz="2000" dirty="0"/>
          </a:p>
        </p:txBody>
      </p:sp>
      <p:sp>
        <p:nvSpPr>
          <p:cNvPr id="384" name="Google Shape;384;p18"/>
          <p:cNvSpPr txBox="1"/>
          <p:nvPr/>
        </p:nvSpPr>
        <p:spPr>
          <a:xfrm>
            <a:off x="6302294" y="6308209"/>
            <a:ext cx="5383525"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https://asdah.org/health-at-every-size-haes-approach/</a:t>
            </a:r>
            <a:r>
              <a:rPr lang="en-US"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Let’s Unpack…</a:t>
            </a:r>
            <a:endParaRPr/>
          </a:p>
        </p:txBody>
      </p:sp>
      <p:sp>
        <p:nvSpPr>
          <p:cNvPr id="390" name="Google Shape;390;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sz="2400" dirty="0"/>
              <a:t>Do you find yourself lecturing patients about their “health” based on their body size?</a:t>
            </a:r>
            <a:endParaRPr sz="2400" dirty="0"/>
          </a:p>
          <a:p>
            <a:pPr marL="228600" lvl="0" indent="-228600" algn="l" rtl="0">
              <a:lnSpc>
                <a:spcPct val="90000"/>
              </a:lnSpc>
              <a:spcBef>
                <a:spcPts val="1000"/>
              </a:spcBef>
              <a:spcAft>
                <a:spcPts val="0"/>
              </a:spcAft>
              <a:buClr>
                <a:schemeClr val="dk1"/>
              </a:buClr>
              <a:buSzPts val="2800"/>
              <a:buChar char="●"/>
            </a:pPr>
            <a:r>
              <a:rPr lang="en-US" sz="2400" dirty="0"/>
              <a:t>Do you feel like you know more than your patients about their body and what it needs?</a:t>
            </a:r>
            <a:endParaRPr sz="2400" dirty="0"/>
          </a:p>
          <a:p>
            <a:pPr marL="228600" lvl="0" indent="-228600" algn="l" rtl="0">
              <a:lnSpc>
                <a:spcPct val="90000"/>
              </a:lnSpc>
              <a:spcBef>
                <a:spcPts val="1000"/>
              </a:spcBef>
              <a:spcAft>
                <a:spcPts val="0"/>
              </a:spcAft>
              <a:buClr>
                <a:schemeClr val="dk1"/>
              </a:buClr>
              <a:buSzPts val="2800"/>
              <a:buChar char="●"/>
            </a:pPr>
            <a:r>
              <a:rPr lang="en-US" sz="2400" dirty="0"/>
              <a:t>Are you less inclined to believe what your patient is saying about their body?</a:t>
            </a:r>
            <a:endParaRPr sz="2400" dirty="0"/>
          </a:p>
          <a:p>
            <a:pPr marL="228600" lvl="0" indent="-228600" algn="l" rtl="0">
              <a:lnSpc>
                <a:spcPct val="90000"/>
              </a:lnSpc>
              <a:spcBef>
                <a:spcPts val="1000"/>
              </a:spcBef>
              <a:spcAft>
                <a:spcPts val="1600"/>
              </a:spcAft>
              <a:buClr>
                <a:schemeClr val="dk1"/>
              </a:buClr>
              <a:buSzPts val="2800"/>
              <a:buChar char="●"/>
            </a:pPr>
            <a:r>
              <a:rPr lang="en-US" sz="2400" dirty="0"/>
              <a:t>Do you make assumptions that tie your patient’s lived experience to their body although they have not mentioned a connection?</a:t>
            </a:r>
            <a:endParaRPr sz="2400" dirty="0"/>
          </a:p>
        </p:txBody>
      </p:sp>
      <p:sp>
        <p:nvSpPr>
          <p:cNvPr id="391" name="Google Shape;391;p13"/>
          <p:cNvSpPr txBox="1"/>
          <p:nvPr/>
        </p:nvSpPr>
        <p:spPr>
          <a:xfrm>
            <a:off x="1014475" y="5033569"/>
            <a:ext cx="10825200" cy="923299"/>
          </a:xfrm>
          <a:prstGeom prst="rect">
            <a:avLst/>
          </a:prstGeom>
          <a:noFill/>
          <a:ln>
            <a:noFill/>
          </a:ln>
        </p:spPr>
        <p:txBody>
          <a:bodyPr spcFirstLastPara="1" wrap="square" lIns="91425" tIns="91425" rIns="91425" bIns="91425" anchor="ctr" anchorCtr="0">
            <a:spAutoFit/>
          </a:bodyPr>
          <a:lstStyle/>
          <a:p>
            <a:pPr marL="0" marR="0" lvl="0" indent="0" algn="ctr" rtl="0">
              <a:lnSpc>
                <a:spcPct val="100000"/>
              </a:lnSpc>
              <a:spcBef>
                <a:spcPts val="0"/>
              </a:spcBef>
              <a:spcAft>
                <a:spcPts val="0"/>
              </a:spcAft>
              <a:buClr>
                <a:srgbClr val="000000"/>
              </a:buClr>
              <a:buSzPts val="1500"/>
              <a:buFont typeface="Arial"/>
              <a:buNone/>
            </a:pPr>
            <a:r>
              <a:rPr lang="en-US" sz="2400" b="1" i="1" u="none" strike="noStrike" cap="none" dirty="0">
                <a:solidFill>
                  <a:srgbClr val="000000"/>
                </a:solidFill>
                <a:latin typeface="Nunito"/>
                <a:ea typeface="Nunito"/>
                <a:cs typeface="Nunito"/>
                <a:sym typeface="Nunito"/>
              </a:rPr>
              <a:t>If you’ve answered “yes” to any of these questions, utilizing what you’ve learned today can be great first steps to change.</a:t>
            </a:r>
            <a:endParaRPr sz="2400" b="0" i="1" u="none" strike="noStrike" cap="none" dirty="0">
              <a:solidFill>
                <a:srgbClr val="000000"/>
              </a:solidFill>
              <a:latin typeface="Nunito"/>
              <a:ea typeface="Nunito"/>
              <a:cs typeface="Nunito"/>
              <a:sym typeface="Nunito"/>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Understanding Your Patients’ Body Journey - Presence 5 Intervention for Healthcare</a:t>
            </a:r>
            <a:endParaRPr/>
          </a:p>
        </p:txBody>
      </p:sp>
      <p:sp>
        <p:nvSpPr>
          <p:cNvPr id="397" name="Google Shape;397;p19"/>
          <p:cNvSpPr txBox="1">
            <a:spLocks noGrp="1"/>
          </p:cNvSpPr>
          <p:nvPr>
            <p:ph type="body" idx="1"/>
          </p:nvPr>
        </p:nvSpPr>
        <p:spPr>
          <a:xfrm>
            <a:off x="838200" y="2963916"/>
            <a:ext cx="10515600" cy="389408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sz="2000" b="1" dirty="0"/>
              <a:t>Prepare with intention</a:t>
            </a:r>
            <a:r>
              <a:rPr lang="en-US" sz="2000" dirty="0"/>
              <a:t> - Learn about your patient’s story as much as you can before you meet. Take a few deep breaths to focus. Be prepared to listen.</a:t>
            </a:r>
            <a:endParaRPr sz="2000" dirty="0"/>
          </a:p>
          <a:p>
            <a:pPr marL="228600" lvl="0" indent="-228600" algn="l" rtl="0">
              <a:lnSpc>
                <a:spcPct val="90000"/>
              </a:lnSpc>
              <a:spcBef>
                <a:spcPts val="1000"/>
              </a:spcBef>
              <a:spcAft>
                <a:spcPts val="0"/>
              </a:spcAft>
              <a:buClr>
                <a:schemeClr val="dk1"/>
              </a:buClr>
              <a:buSzPts val="2800"/>
              <a:buChar char="●"/>
            </a:pPr>
            <a:r>
              <a:rPr lang="en-US" sz="2000" b="1" dirty="0"/>
              <a:t>Listen intently and completely</a:t>
            </a:r>
            <a:r>
              <a:rPr lang="en-US" sz="2000" dirty="0"/>
              <a:t> - Take notes. Give your undivided attention.</a:t>
            </a:r>
            <a:endParaRPr sz="2000" dirty="0"/>
          </a:p>
          <a:p>
            <a:pPr marL="228600" lvl="0" indent="-228600" algn="l" rtl="0">
              <a:lnSpc>
                <a:spcPct val="90000"/>
              </a:lnSpc>
              <a:spcBef>
                <a:spcPts val="1000"/>
              </a:spcBef>
              <a:spcAft>
                <a:spcPts val="0"/>
              </a:spcAft>
              <a:buClr>
                <a:schemeClr val="dk1"/>
              </a:buClr>
              <a:buSzPts val="2800"/>
              <a:buChar char="●"/>
            </a:pPr>
            <a:r>
              <a:rPr lang="en-US" sz="2000" b="1" dirty="0"/>
              <a:t>Agree on what matters most</a:t>
            </a:r>
            <a:r>
              <a:rPr lang="en-US" sz="2000" dirty="0"/>
              <a:t> - Create a joint plan. Repeat what you hear to ensure you are interpreting your patient’s needs accurately.</a:t>
            </a:r>
            <a:endParaRPr sz="2000" dirty="0"/>
          </a:p>
          <a:p>
            <a:pPr marL="228600" lvl="0" indent="-228600" algn="l" rtl="0">
              <a:lnSpc>
                <a:spcPct val="90000"/>
              </a:lnSpc>
              <a:spcBef>
                <a:spcPts val="1000"/>
              </a:spcBef>
              <a:spcAft>
                <a:spcPts val="0"/>
              </a:spcAft>
              <a:buClr>
                <a:schemeClr val="dk1"/>
              </a:buClr>
              <a:buSzPts val="2800"/>
              <a:buChar char="●"/>
            </a:pPr>
            <a:r>
              <a:rPr lang="en-US" sz="2000" b="1" dirty="0"/>
              <a:t>Connect with the patient’s story</a:t>
            </a:r>
            <a:r>
              <a:rPr lang="en-US" sz="2000" dirty="0"/>
              <a:t> - Empathize. Seek to understand. Don’t talk over. Don’t dismiss.</a:t>
            </a:r>
            <a:endParaRPr sz="2000" dirty="0"/>
          </a:p>
          <a:p>
            <a:pPr marL="228600" lvl="0" indent="-228600" algn="l" rtl="0">
              <a:lnSpc>
                <a:spcPct val="90000"/>
              </a:lnSpc>
              <a:spcBef>
                <a:spcPts val="1000"/>
              </a:spcBef>
              <a:spcAft>
                <a:spcPts val="1600"/>
              </a:spcAft>
              <a:buClr>
                <a:schemeClr val="dk1"/>
              </a:buClr>
              <a:buSzPts val="2800"/>
              <a:buChar char="●"/>
            </a:pPr>
            <a:r>
              <a:rPr lang="en-US" sz="2000" b="1" dirty="0"/>
              <a:t>Explore emotional cues</a:t>
            </a:r>
            <a:r>
              <a:rPr lang="en-US" sz="2000" dirty="0"/>
              <a:t> - Be mindful of your patient’s reactions to your recommendations and the things they share. Ask if something seems sensitive. </a:t>
            </a:r>
            <a:endParaRPr sz="2000" dirty="0"/>
          </a:p>
        </p:txBody>
      </p:sp>
      <p:sp>
        <p:nvSpPr>
          <p:cNvPr id="398" name="Google Shape;398;p19"/>
          <p:cNvSpPr txBox="1"/>
          <p:nvPr/>
        </p:nvSpPr>
        <p:spPr>
          <a:xfrm>
            <a:off x="5408764" y="6158011"/>
            <a:ext cx="7065554"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https://med.stanford.edu/presence/initiatives/stanford-presence-5/presence-5.html</a:t>
            </a:r>
            <a:r>
              <a:rPr lang="en-US" sz="14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
        <p:nvSpPr>
          <p:cNvPr id="399" name="Google Shape;399;p19"/>
          <p:cNvSpPr txBox="1"/>
          <p:nvPr/>
        </p:nvSpPr>
        <p:spPr>
          <a:xfrm>
            <a:off x="838200" y="1554085"/>
            <a:ext cx="10825200" cy="1292631"/>
          </a:xfrm>
          <a:prstGeom prst="rect">
            <a:avLst/>
          </a:prstGeom>
          <a:noFill/>
          <a:ln>
            <a:noFill/>
          </a:ln>
        </p:spPr>
        <p:txBody>
          <a:bodyPr spcFirstLastPara="1" wrap="square" lIns="91425" tIns="91425" rIns="91425" bIns="91425" anchor="ctr" anchorCtr="0">
            <a:spAutoFit/>
          </a:bodyPr>
          <a:lstStyle/>
          <a:p>
            <a:pPr marL="0" marR="0" lvl="0" indent="0" algn="l" rtl="0">
              <a:lnSpc>
                <a:spcPct val="100000"/>
              </a:lnSpc>
              <a:spcBef>
                <a:spcPts val="0"/>
              </a:spcBef>
              <a:spcAft>
                <a:spcPts val="0"/>
              </a:spcAft>
              <a:buClr>
                <a:srgbClr val="000000"/>
              </a:buClr>
              <a:buSzPts val="1700"/>
              <a:buFont typeface="Arial"/>
              <a:buNone/>
            </a:pPr>
            <a:r>
              <a:rPr lang="en-US" sz="2400" b="0" i="0" u="none" strike="noStrike" cap="none" dirty="0">
                <a:solidFill>
                  <a:srgbClr val="000000"/>
                </a:solidFill>
                <a:latin typeface="Nunito"/>
                <a:ea typeface="Nunito"/>
                <a:cs typeface="Nunito"/>
                <a:sym typeface="Nunito"/>
              </a:rPr>
              <a:t>We all have body journeys. Utilizing steps that help you listen and connect with patients before any type of diagnosis, helps to build rapport and good communication for a wellness plan catered to their needs.</a:t>
            </a:r>
            <a:endParaRPr sz="2400" b="0" i="0" u="none" strike="noStrike" cap="none" dirty="0">
              <a:solidFill>
                <a:srgbClr val="000000"/>
              </a:solidFill>
              <a:latin typeface="Nunito"/>
              <a:ea typeface="Nunito"/>
              <a:cs typeface="Nunito"/>
              <a:sym typeface="Nunito"/>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6AE63E-E34E-D39A-D84A-5BF10F084A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5D88E7-D5F6-AA1A-FBF8-AC1B901C3596}"/>
              </a:ext>
            </a:extLst>
          </p:cNvPr>
          <p:cNvSpPr>
            <a:spLocks noGrp="1"/>
          </p:cNvSpPr>
          <p:nvPr>
            <p:ph type="title"/>
          </p:nvPr>
        </p:nvSpPr>
        <p:spPr/>
        <p:txBody>
          <a:bodyPr>
            <a:normAutofit fontScale="90000"/>
          </a:bodyPr>
          <a:lstStyle/>
          <a:p>
            <a:r>
              <a:rPr lang="en-US" dirty="0"/>
              <a:t>Weight-Inclusive Care:</a:t>
            </a:r>
            <a:br>
              <a:rPr lang="en-US" dirty="0"/>
            </a:br>
            <a:r>
              <a:rPr lang="en-US" dirty="0"/>
              <a:t>Reducing healthcare-related weight stigma</a:t>
            </a:r>
          </a:p>
        </p:txBody>
      </p:sp>
      <p:cxnSp>
        <p:nvCxnSpPr>
          <p:cNvPr id="4" name="Straight Connector 3">
            <a:extLst>
              <a:ext uri="{FF2B5EF4-FFF2-40B4-BE49-F238E27FC236}">
                <a16:creationId xmlns:a16="http://schemas.microsoft.com/office/drawing/2014/main" id="{5CA17BA4-0A75-C6B7-4C40-31D0438B3369}"/>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139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B5EEC-6C04-6A23-9703-02CD3D5466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8FFDC1-341F-8F4C-E86A-5880FE767719}"/>
              </a:ext>
            </a:extLst>
          </p:cNvPr>
          <p:cNvSpPr>
            <a:spLocks noGrp="1"/>
          </p:cNvSpPr>
          <p:nvPr>
            <p:ph type="title"/>
          </p:nvPr>
        </p:nvSpPr>
        <p:spPr/>
        <p:txBody>
          <a:bodyPr>
            <a:normAutofit fontScale="90000"/>
          </a:bodyPr>
          <a:lstStyle/>
          <a:p>
            <a:r>
              <a:rPr lang="en-US" dirty="0"/>
              <a:t>Self-reflection</a:t>
            </a:r>
          </a:p>
        </p:txBody>
      </p:sp>
      <p:sp>
        <p:nvSpPr>
          <p:cNvPr id="3" name="Content Placeholder 2">
            <a:extLst>
              <a:ext uri="{FF2B5EF4-FFF2-40B4-BE49-F238E27FC236}">
                <a16:creationId xmlns:a16="http://schemas.microsoft.com/office/drawing/2014/main" id="{837D4F45-9119-0297-0A3B-5E135EE17DB1}"/>
              </a:ext>
            </a:extLst>
          </p:cNvPr>
          <p:cNvSpPr>
            <a:spLocks noGrp="1"/>
          </p:cNvSpPr>
          <p:nvPr>
            <p:ph sz="half" idx="1"/>
          </p:nvPr>
        </p:nvSpPr>
        <p:spPr>
          <a:xfrm>
            <a:off x="838200" y="1825624"/>
            <a:ext cx="4829269" cy="4620332"/>
          </a:xfrm>
        </p:spPr>
        <p:txBody>
          <a:bodyPr>
            <a:normAutofit/>
          </a:bodyPr>
          <a:lstStyle/>
          <a:p>
            <a:r>
              <a:rPr lang="en-US" dirty="0"/>
              <a:t>What are common stereotypes about people with higher weight?</a:t>
            </a:r>
          </a:p>
          <a:p>
            <a:pPr lvl="1"/>
            <a:r>
              <a:rPr lang="en-US" dirty="0"/>
              <a:t>Do I believe these to be true or false, and why?</a:t>
            </a:r>
          </a:p>
          <a:p>
            <a:r>
              <a:rPr lang="en-US" dirty="0"/>
              <a:t>What assumptions do I make based only on weight regarding a person’s character, intelligence, professional success, health status, or lifestyle behaviors?</a:t>
            </a:r>
          </a:p>
          <a:p>
            <a:pPr lvl="1"/>
            <a:r>
              <a:rPr lang="en-US" dirty="0"/>
              <a:t>Could my assumptions be impacting my ability to help my patients?</a:t>
            </a:r>
          </a:p>
          <a:p>
            <a:r>
              <a:rPr lang="en-US" dirty="0"/>
              <a:t>How comfortable am I working with patients of different sizes?</a:t>
            </a:r>
          </a:p>
          <a:p>
            <a:r>
              <a:rPr lang="en-US" dirty="0"/>
              <a:t>Am I sensitive to the needs and concerns of individuals with higher weight?</a:t>
            </a:r>
          </a:p>
        </p:txBody>
      </p:sp>
      <p:sp>
        <p:nvSpPr>
          <p:cNvPr id="4" name="Content Placeholder 3">
            <a:extLst>
              <a:ext uri="{FF2B5EF4-FFF2-40B4-BE49-F238E27FC236}">
                <a16:creationId xmlns:a16="http://schemas.microsoft.com/office/drawing/2014/main" id="{785852D2-4226-E12A-2738-D10E2E89FED7}"/>
              </a:ext>
            </a:extLst>
          </p:cNvPr>
          <p:cNvSpPr>
            <a:spLocks noGrp="1"/>
          </p:cNvSpPr>
          <p:nvPr>
            <p:ph sz="half" idx="2"/>
          </p:nvPr>
        </p:nvSpPr>
        <p:spPr/>
        <p:txBody>
          <a:bodyPr>
            <a:normAutofit/>
          </a:bodyPr>
          <a:lstStyle/>
          <a:p>
            <a:r>
              <a:rPr lang="en-US" dirty="0"/>
              <a:t>What kind of feedback do I give to patients of different weights?</a:t>
            </a:r>
          </a:p>
          <a:p>
            <a:pPr lvl="1"/>
            <a:r>
              <a:rPr lang="en-US" dirty="0"/>
              <a:t>Is it holistic and humanizing?</a:t>
            </a:r>
          </a:p>
          <a:p>
            <a:r>
              <a:rPr lang="en-US" dirty="0"/>
              <a:t>Do I consider all of the patient’s presenting concerns?</a:t>
            </a:r>
          </a:p>
          <a:p>
            <a:r>
              <a:rPr lang="en-US" dirty="0"/>
              <a:t>What are my views about the determinants of weight?</a:t>
            </a:r>
          </a:p>
          <a:p>
            <a:pPr lvl="1"/>
            <a:r>
              <a:rPr lang="en-US" dirty="0"/>
              <a:t>How does this impact my approach to patients with obesity?</a:t>
            </a:r>
          </a:p>
          <a:p>
            <a:r>
              <a:rPr lang="en-US" dirty="0"/>
              <a:t>Consider taking the IAT</a:t>
            </a:r>
          </a:p>
          <a:p>
            <a:pPr lvl="1"/>
            <a:r>
              <a:rPr lang="en-US" dirty="0">
                <a:hlinkClick r:id="rId3"/>
              </a:rPr>
              <a:t>https://implicit.harvard.edu/implicit/Study?tid=-1</a:t>
            </a:r>
            <a:endParaRPr lang="en-US" dirty="0"/>
          </a:p>
        </p:txBody>
      </p:sp>
      <p:cxnSp>
        <p:nvCxnSpPr>
          <p:cNvPr id="5" name="Straight Connector 4">
            <a:extLst>
              <a:ext uri="{FF2B5EF4-FFF2-40B4-BE49-F238E27FC236}">
                <a16:creationId xmlns:a16="http://schemas.microsoft.com/office/drawing/2014/main" id="{AEA66E21-EDEC-3C4B-594B-7E14A53564DF}"/>
              </a:ext>
            </a:extLst>
          </p:cNvPr>
          <p:cNvCxnSpPr/>
          <p:nvPr/>
        </p:nvCxnSpPr>
        <p:spPr>
          <a:xfrm>
            <a:off x="525094" y="1542641"/>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724734F-2D10-341B-75AE-983921D3592B}"/>
              </a:ext>
            </a:extLst>
          </p:cNvPr>
          <p:cNvSpPr txBox="1"/>
          <p:nvPr/>
        </p:nvSpPr>
        <p:spPr>
          <a:xfrm>
            <a:off x="4243754" y="6308209"/>
            <a:ext cx="7629974" cy="523220"/>
          </a:xfrm>
          <a:prstGeom prst="rect">
            <a:avLst/>
          </a:prstGeom>
          <a:noFill/>
        </p:spPr>
        <p:txBody>
          <a:bodyPr wrap="none" rtlCol="0">
            <a:spAutoFit/>
          </a:bodyPr>
          <a:lstStyle/>
          <a:p>
            <a:r>
              <a:rPr lang="en-US" sz="1400" dirty="0"/>
              <a:t>University of Connecticut Rudd Center for Food Policy and Obesity. Toolkit for Preventing Weight Bias. </a:t>
            </a:r>
          </a:p>
          <a:p>
            <a:r>
              <a:rPr lang="en-US" sz="1400" dirty="0"/>
              <a:t>Found at: </a:t>
            </a:r>
            <a:r>
              <a:rPr lang="en-US" sz="1400" dirty="0">
                <a:hlinkClick r:id="rId4"/>
              </a:rPr>
              <a:t>http://biastoolkit.uconnruddcenter.org/toolkit/Module-1/1-02-IdentifyAttitudes.pdf</a:t>
            </a:r>
            <a:r>
              <a:rPr lang="en-US" sz="1400" dirty="0"/>
              <a:t> </a:t>
            </a:r>
          </a:p>
        </p:txBody>
      </p:sp>
    </p:spTree>
    <p:extLst>
      <p:ext uri="{BB962C8B-B14F-4D97-AF65-F5344CB8AC3E}">
        <p14:creationId xmlns:p14="http://schemas.microsoft.com/office/powerpoint/2010/main" val="3427089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4">
          <a:extLst>
            <a:ext uri="{FF2B5EF4-FFF2-40B4-BE49-F238E27FC236}">
              <a16:creationId xmlns:a16="http://schemas.microsoft.com/office/drawing/2014/main" id="{A8C65C5F-5B98-01FB-7C73-954206070A50}"/>
            </a:ext>
          </a:extLst>
        </p:cNvPr>
        <p:cNvGrpSpPr/>
        <p:nvPr/>
      </p:nvGrpSpPr>
      <p:grpSpPr>
        <a:xfrm>
          <a:off x="0" y="0"/>
          <a:ext cx="0" cy="0"/>
          <a:chOff x="0" y="0"/>
          <a:chExt cx="0" cy="0"/>
        </a:xfrm>
      </p:grpSpPr>
      <p:sp>
        <p:nvSpPr>
          <p:cNvPr id="355" name="Google Shape;355;p11">
            <a:extLst>
              <a:ext uri="{FF2B5EF4-FFF2-40B4-BE49-F238E27FC236}">
                <a16:creationId xmlns:a16="http://schemas.microsoft.com/office/drawing/2014/main" id="{CF39DC18-1924-46CF-5885-EDE5C97C2C0B}"/>
              </a:ext>
            </a:extLst>
          </p:cNvPr>
          <p:cNvSpPr txBox="1">
            <a:spLocks noGrp="1"/>
          </p:cNvSpPr>
          <p:nvPr>
            <p:ph type="title"/>
          </p:nvPr>
        </p:nvSpPr>
        <p:spPr>
          <a:prstGeom prst="rect">
            <a:avLst/>
          </a:prstGeom>
          <a:noFill/>
          <a:ln>
            <a:noFill/>
          </a:ln>
        </p:spPr>
        <p:txBody>
          <a:bodyPr spcFirstLastPara="1" vert="horz" wrap="square" lIns="91425" tIns="45700" rIns="91425" bIns="45700" numCol="1" rtlCol="0" anchor="ctr" anchorCtr="0" compatLnSpc="1">
            <a:prstTxWarp prst="textNoShape">
              <a:avLst/>
            </a:prstTxWarp>
            <a:normAutofit/>
          </a:bodyPr>
          <a:lstStyle/>
          <a:p>
            <a:pPr>
              <a:spcBef>
                <a:spcPts val="0"/>
              </a:spcBef>
              <a:buClr>
                <a:schemeClr val="dk1"/>
              </a:buClr>
              <a:buSzPts val="4400"/>
            </a:pPr>
            <a:r>
              <a:rPr lang="en-US" dirty="0">
                <a:latin typeface="Calibri" panose="020F0502020204030204" pitchFamily="34" charset="0"/>
                <a:cs typeface="Calibri" panose="020F0502020204030204" pitchFamily="34" charset="0"/>
              </a:rPr>
              <a:t>Body Diversity &amp; Body Acceptance</a:t>
            </a:r>
            <a:endParaRPr dirty="0">
              <a:latin typeface="Calibri" panose="020F0502020204030204" pitchFamily="34" charset="0"/>
              <a:cs typeface="Calibri" panose="020F0502020204030204" pitchFamily="34" charset="0"/>
            </a:endParaRPr>
          </a:p>
        </p:txBody>
      </p:sp>
      <p:sp>
        <p:nvSpPr>
          <p:cNvPr id="356" name="Google Shape;356;p11">
            <a:extLst>
              <a:ext uri="{FF2B5EF4-FFF2-40B4-BE49-F238E27FC236}">
                <a16:creationId xmlns:a16="http://schemas.microsoft.com/office/drawing/2014/main" id="{2BF38435-ED52-3C6B-4262-0A2AB747C654}"/>
              </a:ext>
            </a:extLst>
          </p:cNvPr>
          <p:cNvSpPr txBox="1">
            <a:spLocks noGrp="1"/>
          </p:cNvSpPr>
          <p:nvPr>
            <p:ph idx="1"/>
          </p:nvPr>
        </p:nvSpPr>
        <p:spPr>
          <a:prstGeom prst="rect">
            <a:avLst/>
          </a:prstGeom>
          <a:noFill/>
          <a:ln>
            <a:noFill/>
          </a:ln>
        </p:spPr>
        <p:txBody>
          <a:bodyPr spcFirstLastPara="1" vert="horz" wrap="square" lIns="91425" tIns="45700" rIns="91425" bIns="45700" numCol="1" rtlCol="0" anchor="t" anchorCtr="0" compatLnSpc="1">
            <a:prstTxWarp prst="textNoShape">
              <a:avLst/>
            </a:prstTxWarp>
            <a:noAutofit/>
          </a:bodyPr>
          <a:lstStyle/>
          <a:p>
            <a:pPr marL="444489" indent="-380990">
              <a:spcBef>
                <a:spcPts val="0"/>
              </a:spcBef>
              <a:buClr>
                <a:schemeClr val="dk1"/>
              </a:buClr>
              <a:buSzPts val="1800"/>
            </a:pPr>
            <a:r>
              <a:rPr lang="en-US" sz="2400" b="1" dirty="0">
                <a:latin typeface="Calibri" panose="020F0502020204030204" pitchFamily="34" charset="0"/>
                <a:cs typeface="Calibri" panose="020F0502020204030204" pitchFamily="34" charset="0"/>
              </a:rPr>
              <a:t>Body Diversity </a:t>
            </a:r>
            <a:r>
              <a:rPr lang="en-US" sz="2400" dirty="0">
                <a:latin typeface="Calibri" panose="020F0502020204030204" pitchFamily="34" charset="0"/>
                <a:cs typeface="Calibri" panose="020F0502020204030204" pitchFamily="34" charset="0"/>
              </a:rPr>
              <a:t>-</a:t>
            </a:r>
            <a:r>
              <a:rPr lang="en-US" sz="2400" b="1"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The acceptance that bodies are different and there is no one specific way bodies should be</a:t>
            </a:r>
            <a:endParaRPr sz="2400" dirty="0">
              <a:latin typeface="Calibri" panose="020F0502020204030204" pitchFamily="34" charset="0"/>
              <a:cs typeface="Calibri" panose="020F0502020204030204" pitchFamily="34" charset="0"/>
            </a:endParaRPr>
          </a:p>
          <a:p>
            <a:pPr>
              <a:spcBef>
                <a:spcPts val="0"/>
              </a:spcBef>
            </a:pPr>
            <a:endParaRPr sz="2400" b="1" dirty="0">
              <a:latin typeface="Calibri" panose="020F0502020204030204" pitchFamily="34" charset="0"/>
              <a:cs typeface="Calibri" panose="020F0502020204030204" pitchFamily="34" charset="0"/>
            </a:endParaRPr>
          </a:p>
          <a:p>
            <a:pPr marL="444489" indent="-380990">
              <a:spcBef>
                <a:spcPts val="0"/>
              </a:spcBef>
              <a:buClr>
                <a:schemeClr val="dk1"/>
              </a:buClr>
              <a:buSzPts val="1800"/>
            </a:pPr>
            <a:r>
              <a:rPr lang="en-US" sz="2400" b="1" dirty="0">
                <a:latin typeface="Calibri" panose="020F0502020204030204" pitchFamily="34" charset="0"/>
                <a:cs typeface="Calibri" panose="020F0502020204030204" pitchFamily="34" charset="0"/>
              </a:rPr>
              <a:t>Body acceptance</a:t>
            </a:r>
            <a:r>
              <a:rPr lang="en-US" sz="2400" dirty="0">
                <a:latin typeface="Calibri" panose="020F0502020204030204" pitchFamily="34" charset="0"/>
                <a:cs typeface="Calibri" panose="020F0502020204030204" pitchFamily="34" charset="0"/>
              </a:rPr>
              <a:t> – Advocates for the acceptance and celebration of all bodies, regardless of size, shape, gender, or physical abilities </a:t>
            </a:r>
          </a:p>
          <a:p>
            <a:pPr marL="977876" lvl="1">
              <a:spcBef>
                <a:spcPts val="0"/>
              </a:spcBef>
              <a:buClr>
                <a:schemeClr val="dk1"/>
              </a:buClr>
              <a:buSzPts val="1800"/>
            </a:pPr>
            <a:r>
              <a:rPr lang="en-US" dirty="0">
                <a:latin typeface="Calibri" panose="020F0502020204030204" pitchFamily="34" charset="0"/>
                <a:cs typeface="Calibri" panose="020F0502020204030204" pitchFamily="34" charset="0"/>
              </a:rPr>
              <a:t>Beauty is constructed by society, and it should not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determine someone’s self-worth or value</a:t>
            </a:r>
            <a:endParaRPr dirty="0">
              <a:latin typeface="Calibri" panose="020F0502020204030204" pitchFamily="34" charset="0"/>
              <a:cs typeface="Calibri" panose="020F0502020204030204" pitchFamily="34" charset="0"/>
            </a:endParaRPr>
          </a:p>
          <a:p>
            <a:pPr marL="444489" indent="-380990">
              <a:buClr>
                <a:schemeClr val="dk1"/>
              </a:buClr>
              <a:buSzPts val="1800"/>
            </a:pPr>
            <a:r>
              <a:rPr lang="en-US" sz="2400" b="1" dirty="0">
                <a:latin typeface="Calibri" panose="020F0502020204030204" pitchFamily="34" charset="0"/>
                <a:cs typeface="Calibri" panose="020F0502020204030204" pitchFamily="34" charset="0"/>
              </a:rPr>
              <a:t>Body neutrality</a:t>
            </a:r>
            <a:r>
              <a:rPr lang="en-US" sz="2400" dirty="0">
                <a:latin typeface="Calibri" panose="020F0502020204030204" pitchFamily="34" charset="0"/>
                <a:cs typeface="Calibri" panose="020F0502020204030204" pitchFamily="34" charset="0"/>
              </a:rPr>
              <a:t> – Appreciating the body’s function and what it can do rather than its appearance</a:t>
            </a:r>
          </a:p>
          <a:p>
            <a:pPr marL="977876" lvl="1">
              <a:spcBef>
                <a:spcPts val="1000"/>
              </a:spcBef>
              <a:buClr>
                <a:schemeClr val="dk1"/>
              </a:buClr>
              <a:buSzPts val="1800"/>
            </a:pPr>
            <a:r>
              <a:rPr lang="en-US" dirty="0">
                <a:latin typeface="Calibri" panose="020F0502020204030204" pitchFamily="34" charset="0"/>
                <a:cs typeface="Calibri" panose="020F0502020204030204" pitchFamily="34" charset="0"/>
              </a:rPr>
              <a:t>Accepts, honors and respects the body and all it can do </a:t>
            </a:r>
            <a:endParaRPr dirty="0">
              <a:latin typeface="Calibri" panose="020F0502020204030204" pitchFamily="34" charset="0"/>
              <a:cs typeface="Calibri" panose="020F0502020204030204" pitchFamily="34" charset="0"/>
            </a:endParaRPr>
          </a:p>
        </p:txBody>
      </p:sp>
      <p:sp>
        <p:nvSpPr>
          <p:cNvPr id="357" name="Google Shape;357;p11">
            <a:extLst>
              <a:ext uri="{FF2B5EF4-FFF2-40B4-BE49-F238E27FC236}">
                <a16:creationId xmlns:a16="http://schemas.microsoft.com/office/drawing/2014/main" id="{B4840A10-AC8F-2725-BF86-69BECCDD9D50}"/>
              </a:ext>
            </a:extLst>
          </p:cNvPr>
          <p:cNvSpPr txBox="1"/>
          <p:nvPr/>
        </p:nvSpPr>
        <p:spPr>
          <a:xfrm>
            <a:off x="5174006" y="6227914"/>
            <a:ext cx="6661500" cy="369291"/>
          </a:xfrm>
          <a:prstGeom prst="rect">
            <a:avLst/>
          </a:prstGeom>
          <a:noFill/>
          <a:ln>
            <a:noFill/>
          </a:ln>
        </p:spPr>
        <p:txBody>
          <a:bodyPr spcFirstLastPara="1" wrap="square" lIns="91425" tIns="45700" rIns="91425" bIns="45700" anchor="t" anchorCtr="0">
            <a:spAutoFit/>
          </a:bodyPr>
          <a:lstStyle/>
          <a:p>
            <a:r>
              <a:rPr lang="en-US"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https://health.clevelandclinic.org/body-positivity-vs-body-neutrality/</a:t>
            </a:r>
            <a:r>
              <a:rPr lang="en-US" u="sng" dirty="0">
                <a:solidFill>
                  <a:schemeClr val="dk1"/>
                </a:solidFill>
                <a:latin typeface="Calibri"/>
                <a:ea typeface="Calibri"/>
                <a:cs typeface="Calibri"/>
                <a:sym typeface="Calibri"/>
              </a:rPr>
              <a:t> </a:t>
            </a:r>
            <a:r>
              <a:rPr lang="en-US" dirty="0">
                <a:solidFill>
                  <a:schemeClr val="dk1"/>
                </a:solidFill>
                <a:latin typeface="Calibri"/>
                <a:ea typeface="Calibri"/>
                <a:cs typeface="Calibri"/>
                <a:sym typeface="Calibri"/>
              </a:rPr>
              <a:t> </a:t>
            </a:r>
            <a:endParaRPr sz="2400" dirty="0"/>
          </a:p>
        </p:txBody>
      </p:sp>
      <p:cxnSp>
        <p:nvCxnSpPr>
          <p:cNvPr id="2" name="Straight Connector 1">
            <a:extLst>
              <a:ext uri="{FF2B5EF4-FFF2-40B4-BE49-F238E27FC236}">
                <a16:creationId xmlns:a16="http://schemas.microsoft.com/office/drawing/2014/main" id="{E1647D52-F62F-CB09-DB7B-5D17FAED357D}"/>
              </a:ext>
            </a:extLst>
          </p:cNvPr>
          <p:cNvCxnSpPr/>
          <p:nvPr/>
        </p:nvCxnSpPr>
        <p:spPr>
          <a:xfrm>
            <a:off x="525094" y="1542641"/>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297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2797-93E5-6B78-C387-9FCBBE0A57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C22D00-FF29-A187-10B5-44CC29C2EAF3}"/>
              </a:ext>
            </a:extLst>
          </p:cNvPr>
          <p:cNvSpPr>
            <a:spLocks noGrp="1"/>
          </p:cNvSpPr>
          <p:nvPr>
            <p:ph type="title"/>
          </p:nvPr>
        </p:nvSpPr>
        <p:spPr/>
        <p:txBody>
          <a:bodyPr/>
          <a:lstStyle/>
          <a:p>
            <a:r>
              <a:rPr lang="en-US" dirty="0"/>
              <a:t>Weight-inclusive care</a:t>
            </a:r>
          </a:p>
        </p:txBody>
      </p:sp>
      <p:sp>
        <p:nvSpPr>
          <p:cNvPr id="3" name="Content Placeholder 2">
            <a:extLst>
              <a:ext uri="{FF2B5EF4-FFF2-40B4-BE49-F238E27FC236}">
                <a16:creationId xmlns:a16="http://schemas.microsoft.com/office/drawing/2014/main" id="{5C8449E2-93DC-FC93-DD89-E25CA0A4E901}"/>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Recognize that people are not automatically healthy or unhealthy based on size</a:t>
            </a:r>
          </a:p>
          <a:p>
            <a:r>
              <a:rPr lang="en-US" dirty="0"/>
              <a:t>Encourage patients to have a healthy attitude toward their bodies</a:t>
            </a:r>
          </a:p>
          <a:p>
            <a:r>
              <a:rPr lang="en-US" dirty="0"/>
              <a:t>Communicate the complex determinants of body weight to colleagues and patients to avoid stereotypes</a:t>
            </a:r>
          </a:p>
          <a:p>
            <a:r>
              <a:rPr lang="en-US" dirty="0"/>
              <a:t>Create a supportive and body accepting healthcare environment</a:t>
            </a:r>
          </a:p>
          <a:p>
            <a:pPr lvl="1"/>
            <a:r>
              <a:rPr lang="en-US" dirty="0"/>
              <a:t>Seating, equipment, and devices that accommodate larger bodies, size-inclusive posters and reading materials</a:t>
            </a:r>
          </a:p>
          <a:p>
            <a:pPr lvl="1"/>
            <a:r>
              <a:rPr lang="en-US" dirty="0"/>
              <a:t>Weight patients less frequently, in a private space, and allow opt-in</a:t>
            </a:r>
          </a:p>
          <a:p>
            <a:endParaRPr lang="en-US" dirty="0"/>
          </a:p>
        </p:txBody>
      </p:sp>
      <p:cxnSp>
        <p:nvCxnSpPr>
          <p:cNvPr id="4" name="Straight Connector 3">
            <a:extLst>
              <a:ext uri="{FF2B5EF4-FFF2-40B4-BE49-F238E27FC236}">
                <a16:creationId xmlns:a16="http://schemas.microsoft.com/office/drawing/2014/main" id="{05386C37-EF3D-5378-43AE-4692B6B126EB}"/>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647A731-5CC6-2300-BA9D-F6E901FE3CFC}"/>
              </a:ext>
            </a:extLst>
          </p:cNvPr>
          <p:cNvSpPr txBox="1"/>
          <p:nvPr/>
        </p:nvSpPr>
        <p:spPr>
          <a:xfrm>
            <a:off x="6424361" y="5992297"/>
            <a:ext cx="5191229"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Mauldin K et al. </a:t>
            </a:r>
            <a:r>
              <a:rPr lang="en-US" i="1" dirty="0" err="1">
                <a:latin typeface="Calibri" panose="020F0502020204030204" pitchFamily="34" charset="0"/>
                <a:cs typeface="Calibri" panose="020F0502020204030204" pitchFamily="34" charset="0"/>
              </a:rPr>
              <a:t>Nutr</a:t>
            </a:r>
            <a:r>
              <a:rPr lang="en-US" i="1" dirty="0">
                <a:latin typeface="Calibri" panose="020F0502020204030204" pitchFamily="34" charset="0"/>
                <a:cs typeface="Calibri" panose="020F0502020204030204" pitchFamily="34" charset="0"/>
              </a:rPr>
              <a:t> Clin </a:t>
            </a:r>
            <a:r>
              <a:rPr lang="en-US" i="1" dirty="0" err="1">
                <a:latin typeface="Calibri" panose="020F0502020204030204" pitchFamily="34" charset="0"/>
                <a:cs typeface="Calibri" panose="020F0502020204030204" pitchFamily="34" charset="0"/>
              </a:rPr>
              <a:t>Prac</a:t>
            </a:r>
            <a:r>
              <a:rPr lang="en-US"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2022; 37(6):1291-1306</a:t>
            </a:r>
          </a:p>
        </p:txBody>
      </p:sp>
    </p:spTree>
    <p:extLst>
      <p:ext uri="{BB962C8B-B14F-4D97-AF65-F5344CB8AC3E}">
        <p14:creationId xmlns:p14="http://schemas.microsoft.com/office/powerpoint/2010/main" val="754655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A51B46-E01D-D82C-C681-9C9734DA75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BE133-4B6B-FCE5-3033-7E6EFF875E94}"/>
              </a:ext>
            </a:extLst>
          </p:cNvPr>
          <p:cNvSpPr>
            <a:spLocks noGrp="1"/>
          </p:cNvSpPr>
          <p:nvPr>
            <p:ph type="title"/>
          </p:nvPr>
        </p:nvSpPr>
        <p:spPr/>
        <p:txBody>
          <a:bodyPr/>
          <a:lstStyle/>
          <a:p>
            <a:r>
              <a:rPr lang="en-US" dirty="0"/>
              <a:t>Weight-inclusive care</a:t>
            </a:r>
          </a:p>
        </p:txBody>
      </p:sp>
      <p:sp>
        <p:nvSpPr>
          <p:cNvPr id="3" name="Content Placeholder 2">
            <a:extLst>
              <a:ext uri="{FF2B5EF4-FFF2-40B4-BE49-F238E27FC236}">
                <a16:creationId xmlns:a16="http://schemas.microsoft.com/office/drawing/2014/main" id="{B4072883-0CA8-1F72-C412-4F0FB7C9C8AC}"/>
              </a:ext>
            </a:extLst>
          </p:cNvPr>
          <p:cNvSpPr>
            <a:spLocks noGrp="1"/>
          </p:cNvSpPr>
          <p:nvPr>
            <p:ph idx="1"/>
          </p:nvPr>
        </p:nvSpPr>
        <p:spPr/>
        <p:txBody>
          <a:bodyPr>
            <a:normAutofit/>
          </a:bodyPr>
          <a:lstStyle/>
          <a:p>
            <a:r>
              <a:rPr lang="en-US" dirty="0"/>
              <a:t>Listen to your patients and follow their lead</a:t>
            </a:r>
          </a:p>
          <a:p>
            <a:r>
              <a:rPr lang="en-US" dirty="0"/>
              <a:t>Explore all causes of presenting problems</a:t>
            </a:r>
          </a:p>
          <a:p>
            <a:pPr lvl="1"/>
            <a:r>
              <a:rPr lang="en-US" dirty="0"/>
              <a:t>Avoid centering everything on weight</a:t>
            </a:r>
          </a:p>
          <a:p>
            <a:pPr lvl="1"/>
            <a:r>
              <a:rPr lang="en-US" dirty="0"/>
              <a:t>Avoid offering unsolicited advice about weight</a:t>
            </a:r>
          </a:p>
          <a:p>
            <a:pPr lvl="1"/>
            <a:r>
              <a:rPr lang="en-US" dirty="0"/>
              <a:t>Avoid giving advice that is not feasible or accessible </a:t>
            </a:r>
          </a:p>
          <a:p>
            <a:r>
              <a:rPr lang="en-US" dirty="0"/>
              <a:t>Emphasize health-related behaviors within reach and management of chronic health conditions – for everyone</a:t>
            </a:r>
          </a:p>
          <a:p>
            <a:pPr lvl="1"/>
            <a:r>
              <a:rPr lang="en-US" dirty="0"/>
              <a:t>A holistic and sustainable approach to wellness will have lasting effect on health </a:t>
            </a:r>
          </a:p>
          <a:p>
            <a:pPr lvl="1"/>
            <a:r>
              <a:rPr lang="en-US" dirty="0"/>
              <a:t>Commend behaviors, changes in important clinical parameters, and a person’s internal sense of wellness, rather than the numbers on the scale </a:t>
            </a:r>
          </a:p>
        </p:txBody>
      </p:sp>
      <p:cxnSp>
        <p:nvCxnSpPr>
          <p:cNvPr id="4" name="Straight Connector 3">
            <a:extLst>
              <a:ext uri="{FF2B5EF4-FFF2-40B4-BE49-F238E27FC236}">
                <a16:creationId xmlns:a16="http://schemas.microsoft.com/office/drawing/2014/main" id="{C37DF995-F34A-4AC2-B008-A03332774A52}"/>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D5B8F70-463A-FAD0-C366-05FDB95AAE13}"/>
              </a:ext>
            </a:extLst>
          </p:cNvPr>
          <p:cNvSpPr txBox="1"/>
          <p:nvPr/>
        </p:nvSpPr>
        <p:spPr>
          <a:xfrm>
            <a:off x="5889812" y="6158011"/>
            <a:ext cx="5191229"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Mauldin K et al. </a:t>
            </a:r>
            <a:r>
              <a:rPr lang="en-US" i="1" dirty="0" err="1">
                <a:latin typeface="Calibri" panose="020F0502020204030204" pitchFamily="34" charset="0"/>
                <a:cs typeface="Calibri" panose="020F0502020204030204" pitchFamily="34" charset="0"/>
              </a:rPr>
              <a:t>Nutr</a:t>
            </a:r>
            <a:r>
              <a:rPr lang="en-US" i="1" dirty="0">
                <a:latin typeface="Calibri" panose="020F0502020204030204" pitchFamily="34" charset="0"/>
                <a:cs typeface="Calibri" panose="020F0502020204030204" pitchFamily="34" charset="0"/>
              </a:rPr>
              <a:t> Clin </a:t>
            </a:r>
            <a:r>
              <a:rPr lang="en-US" i="1" dirty="0" err="1">
                <a:latin typeface="Calibri" panose="020F0502020204030204" pitchFamily="34" charset="0"/>
                <a:cs typeface="Calibri" panose="020F0502020204030204" pitchFamily="34" charset="0"/>
              </a:rPr>
              <a:t>Prac</a:t>
            </a:r>
            <a:r>
              <a:rPr lang="en-US"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2022; 37(6):1291-1306</a:t>
            </a:r>
          </a:p>
        </p:txBody>
      </p:sp>
    </p:spTree>
    <p:extLst>
      <p:ext uri="{BB962C8B-B14F-4D97-AF65-F5344CB8AC3E}">
        <p14:creationId xmlns:p14="http://schemas.microsoft.com/office/powerpoint/2010/main" val="168944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Trigger Warning: </a:t>
            </a:r>
            <a:endParaRPr/>
          </a:p>
        </p:txBody>
      </p:sp>
      <p:sp>
        <p:nvSpPr>
          <p:cNvPr id="296" name="Google Shape;29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sz="2400" dirty="0"/>
              <a:t>This presentation may contain information that is sensitive to those who have experienced weight bias or eating disorders</a:t>
            </a:r>
            <a:endParaRPr sz="2400" dirty="0"/>
          </a:p>
          <a:p>
            <a:pPr marL="685800" lvl="1" indent="-228600" algn="l" rtl="0">
              <a:lnSpc>
                <a:spcPct val="90000"/>
              </a:lnSpc>
              <a:spcBef>
                <a:spcPts val="500"/>
              </a:spcBef>
              <a:spcAft>
                <a:spcPts val="0"/>
              </a:spcAft>
              <a:buClr>
                <a:schemeClr val="dk1"/>
              </a:buClr>
              <a:buSzPts val="2400"/>
              <a:buChar char="○"/>
            </a:pPr>
            <a:r>
              <a:rPr lang="en-US" sz="2000" dirty="0"/>
              <a:t>We offer solidarity with you offering support and understanding</a:t>
            </a:r>
            <a:endParaRPr sz="2000" dirty="0"/>
          </a:p>
          <a:p>
            <a:pPr marL="228600" lvl="0" indent="-228600" algn="l" rtl="0">
              <a:lnSpc>
                <a:spcPct val="90000"/>
              </a:lnSpc>
              <a:spcBef>
                <a:spcPts val="1000"/>
              </a:spcBef>
              <a:spcAft>
                <a:spcPts val="0"/>
              </a:spcAft>
              <a:buClr>
                <a:schemeClr val="dk1"/>
              </a:buClr>
              <a:buSzPts val="2800"/>
              <a:buChar char="●"/>
            </a:pPr>
            <a:r>
              <a:rPr lang="en-US" sz="2400" dirty="0"/>
              <a:t>This presentation may cause kneejerk reactions to argue or dismiss the lived experiences of others </a:t>
            </a:r>
            <a:r>
              <a:rPr lang="en-US" dirty="0"/>
              <a:t>	</a:t>
            </a:r>
            <a:endParaRPr dirty="0"/>
          </a:p>
          <a:p>
            <a:pPr marL="685800" lvl="1" indent="-228600" algn="l" rtl="0">
              <a:lnSpc>
                <a:spcPct val="90000"/>
              </a:lnSpc>
              <a:spcBef>
                <a:spcPts val="500"/>
              </a:spcBef>
              <a:spcAft>
                <a:spcPts val="0"/>
              </a:spcAft>
              <a:buClr>
                <a:schemeClr val="dk1"/>
              </a:buClr>
              <a:buSzPts val="2400"/>
              <a:buChar char="○"/>
            </a:pPr>
            <a:r>
              <a:rPr lang="en-US" sz="2000" dirty="0"/>
              <a:t>Resist dismissing. Sit with the discomfort of being presented with information you may not agree with and ponder where those reactions come from</a:t>
            </a:r>
            <a:endParaRPr sz="2000" dirty="0"/>
          </a:p>
          <a:p>
            <a:pPr marL="228600" lvl="0" indent="-228600" algn="l" rtl="0">
              <a:lnSpc>
                <a:spcPct val="90000"/>
              </a:lnSpc>
              <a:spcBef>
                <a:spcPts val="1000"/>
              </a:spcBef>
              <a:spcAft>
                <a:spcPts val="0"/>
              </a:spcAft>
              <a:buClr>
                <a:schemeClr val="dk1"/>
              </a:buClr>
              <a:buSzPts val="2800"/>
              <a:buChar char="●"/>
            </a:pPr>
            <a:r>
              <a:rPr lang="en-US" sz="2400" dirty="0"/>
              <a:t>This presentation may elicit feelings of blame or shame for those involved in healthcare </a:t>
            </a:r>
            <a:endParaRPr sz="2400" dirty="0"/>
          </a:p>
          <a:p>
            <a:pPr marL="685800" lvl="1" indent="-228600" algn="l" rtl="0">
              <a:lnSpc>
                <a:spcPct val="90000"/>
              </a:lnSpc>
              <a:spcBef>
                <a:spcPts val="500"/>
              </a:spcBef>
              <a:spcAft>
                <a:spcPts val="1600"/>
              </a:spcAft>
              <a:buClr>
                <a:schemeClr val="dk1"/>
              </a:buClr>
              <a:buSzPts val="2400"/>
              <a:buChar char="○"/>
            </a:pPr>
            <a:r>
              <a:rPr lang="en-US" sz="2000" dirty="0"/>
              <a:t>This is not a personal indictment on individual treatment, but an opportunity for us to revisit the institutional practices that hinder the quality of care people receive</a:t>
            </a:r>
            <a:endParaRP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6">
                                            <p:txEl>
                                              <p:pRg st="0" end="0"/>
                                            </p:txEl>
                                          </p:spTgt>
                                        </p:tgtEl>
                                        <p:attrNameLst>
                                          <p:attrName>style.visibility</p:attrName>
                                        </p:attrNameLst>
                                      </p:cBhvr>
                                      <p:to>
                                        <p:strVal val="visible"/>
                                      </p:to>
                                    </p:set>
                                    <p:animEffect transition="in" filter="fade">
                                      <p:cBhvr>
                                        <p:cTn id="7" dur="1000"/>
                                        <p:tgtEl>
                                          <p:spTgt spid="29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6">
                                            <p:txEl>
                                              <p:pRg st="1" end="1"/>
                                            </p:txEl>
                                          </p:spTgt>
                                        </p:tgtEl>
                                        <p:attrNameLst>
                                          <p:attrName>style.visibility</p:attrName>
                                        </p:attrNameLst>
                                      </p:cBhvr>
                                      <p:to>
                                        <p:strVal val="visible"/>
                                      </p:to>
                                    </p:set>
                                    <p:animEffect transition="in" filter="fade">
                                      <p:cBhvr>
                                        <p:cTn id="12" dur="1000"/>
                                        <p:tgtEl>
                                          <p:spTgt spid="29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6">
                                            <p:txEl>
                                              <p:pRg st="2" end="2"/>
                                            </p:txEl>
                                          </p:spTgt>
                                        </p:tgtEl>
                                        <p:attrNameLst>
                                          <p:attrName>style.visibility</p:attrName>
                                        </p:attrNameLst>
                                      </p:cBhvr>
                                      <p:to>
                                        <p:strVal val="visible"/>
                                      </p:to>
                                    </p:set>
                                    <p:animEffect transition="in" filter="fade">
                                      <p:cBhvr>
                                        <p:cTn id="17" dur="1000"/>
                                        <p:tgtEl>
                                          <p:spTgt spid="29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96">
                                            <p:txEl>
                                              <p:pRg st="3" end="3"/>
                                            </p:txEl>
                                          </p:spTgt>
                                        </p:tgtEl>
                                        <p:attrNameLst>
                                          <p:attrName>style.visibility</p:attrName>
                                        </p:attrNameLst>
                                      </p:cBhvr>
                                      <p:to>
                                        <p:strVal val="visible"/>
                                      </p:to>
                                    </p:set>
                                    <p:animEffect transition="in" filter="fade">
                                      <p:cBhvr>
                                        <p:cTn id="22" dur="1000"/>
                                        <p:tgtEl>
                                          <p:spTgt spid="29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6">
                                            <p:txEl>
                                              <p:pRg st="4" end="4"/>
                                            </p:txEl>
                                          </p:spTgt>
                                        </p:tgtEl>
                                        <p:attrNameLst>
                                          <p:attrName>style.visibility</p:attrName>
                                        </p:attrNameLst>
                                      </p:cBhvr>
                                      <p:to>
                                        <p:strVal val="visible"/>
                                      </p:to>
                                    </p:set>
                                    <p:animEffect transition="in" filter="fade">
                                      <p:cBhvr>
                                        <p:cTn id="27" dur="1000"/>
                                        <p:tgtEl>
                                          <p:spTgt spid="29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96">
                                            <p:txEl>
                                              <p:pRg st="5" end="5"/>
                                            </p:txEl>
                                          </p:spTgt>
                                        </p:tgtEl>
                                        <p:attrNameLst>
                                          <p:attrName>style.visibility</p:attrName>
                                        </p:attrNameLst>
                                      </p:cBhvr>
                                      <p:to>
                                        <p:strVal val="visible"/>
                                      </p:to>
                                    </p:set>
                                    <p:animEffect transition="in" filter="fade">
                                      <p:cBhvr>
                                        <p:cTn id="32" dur="1000"/>
                                        <p:tgtEl>
                                          <p:spTgt spid="29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30771-BD6C-AB1F-9BB8-F99754B68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A7BB61-3BC8-0153-2791-7D25725120B7}"/>
              </a:ext>
            </a:extLst>
          </p:cNvPr>
          <p:cNvSpPr>
            <a:spLocks noGrp="1"/>
          </p:cNvSpPr>
          <p:nvPr>
            <p:ph type="title"/>
          </p:nvPr>
        </p:nvSpPr>
        <p:spPr/>
        <p:txBody>
          <a:bodyPr/>
          <a:lstStyle/>
          <a:p>
            <a:r>
              <a:rPr lang="en-US" dirty="0"/>
              <a:t>Weight-inclusive care</a:t>
            </a:r>
          </a:p>
        </p:txBody>
      </p:sp>
      <p:sp>
        <p:nvSpPr>
          <p:cNvPr id="3" name="Content Placeholder 2">
            <a:extLst>
              <a:ext uri="{FF2B5EF4-FFF2-40B4-BE49-F238E27FC236}">
                <a16:creationId xmlns:a16="http://schemas.microsoft.com/office/drawing/2014/main" id="{559D8140-8083-44B1-F2C9-FC1051D92AD5}"/>
              </a:ext>
            </a:extLst>
          </p:cNvPr>
          <p:cNvSpPr>
            <a:spLocks noGrp="1"/>
          </p:cNvSpPr>
          <p:nvPr>
            <p:ph idx="1"/>
          </p:nvPr>
        </p:nvSpPr>
        <p:spPr/>
        <p:txBody>
          <a:bodyPr>
            <a:normAutofit/>
          </a:bodyPr>
          <a:lstStyle/>
          <a:p>
            <a:r>
              <a:rPr lang="en-US" dirty="0"/>
              <a:t>Do not make assumptions about reproductive health or sexual identity, sexual behavior, and sexual health</a:t>
            </a:r>
          </a:p>
          <a:p>
            <a:r>
              <a:rPr lang="en-US" dirty="0"/>
              <a:t>Inform yourself about when and how someone’s weight can impact what resources, treatment or devices are available to them</a:t>
            </a:r>
          </a:p>
          <a:p>
            <a:pPr lvl="1"/>
            <a:r>
              <a:rPr lang="en-US" dirty="0"/>
              <a:t>E.g., weight-based dosing, medication effectiveness</a:t>
            </a:r>
          </a:p>
          <a:p>
            <a:r>
              <a:rPr lang="en-US" dirty="0"/>
              <a:t>Build a body acceptance referral network and advocate for increased access to resources</a:t>
            </a:r>
          </a:p>
          <a:p>
            <a:r>
              <a:rPr lang="en-US" dirty="0"/>
              <a:t>Advocate for all people to have fair access to opportunities and environmental conditions that will enhance health and well-being and reduce inequities</a:t>
            </a:r>
          </a:p>
        </p:txBody>
      </p:sp>
      <p:cxnSp>
        <p:nvCxnSpPr>
          <p:cNvPr id="4" name="Straight Connector 3">
            <a:extLst>
              <a:ext uri="{FF2B5EF4-FFF2-40B4-BE49-F238E27FC236}">
                <a16:creationId xmlns:a16="http://schemas.microsoft.com/office/drawing/2014/main" id="{CCBA81A9-2457-E592-BD6B-A399B7BD0C28}"/>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E6645C1-1FC2-083C-BDEB-4AF070ADF0E0}"/>
              </a:ext>
            </a:extLst>
          </p:cNvPr>
          <p:cNvSpPr txBox="1"/>
          <p:nvPr/>
        </p:nvSpPr>
        <p:spPr>
          <a:xfrm>
            <a:off x="7853406" y="6176963"/>
            <a:ext cx="3596241" cy="369332"/>
          </a:xfrm>
          <a:prstGeom prst="rect">
            <a:avLst/>
          </a:prstGeom>
          <a:noFill/>
        </p:spPr>
        <p:txBody>
          <a:bodyPr wrap="none" rtlCol="0">
            <a:spAutoFit/>
          </a:bodyPr>
          <a:lstStyle/>
          <a:p>
            <a:r>
              <a:rPr lang="en-US" dirty="0" err="1"/>
              <a:t>Tylka</a:t>
            </a:r>
            <a:r>
              <a:rPr lang="en-US" dirty="0"/>
              <a:t> TL et al. </a:t>
            </a:r>
            <a:r>
              <a:rPr lang="en-US" i="1" dirty="0"/>
              <a:t>J </a:t>
            </a:r>
            <a:r>
              <a:rPr lang="en-US" i="1" dirty="0" err="1"/>
              <a:t>Obes</a:t>
            </a:r>
            <a:r>
              <a:rPr lang="en-US" dirty="0"/>
              <a:t>. 2014: 983495 </a:t>
            </a:r>
          </a:p>
        </p:txBody>
      </p:sp>
    </p:spTree>
    <p:extLst>
      <p:ext uri="{BB962C8B-B14F-4D97-AF65-F5344CB8AC3E}">
        <p14:creationId xmlns:p14="http://schemas.microsoft.com/office/powerpoint/2010/main" val="1861075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826B7-5313-AAAB-EDB1-521AE24F4F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7E2581-7AC8-12ED-7A3D-E51F563D9910}"/>
              </a:ext>
            </a:extLst>
          </p:cNvPr>
          <p:cNvSpPr>
            <a:spLocks noGrp="1"/>
          </p:cNvSpPr>
          <p:nvPr>
            <p:ph type="title"/>
          </p:nvPr>
        </p:nvSpPr>
        <p:spPr/>
        <p:txBody>
          <a:bodyPr>
            <a:normAutofit fontScale="90000"/>
          </a:bodyPr>
          <a:lstStyle/>
          <a:p>
            <a:r>
              <a:rPr lang="en-US" dirty="0"/>
              <a:t>Words matter</a:t>
            </a:r>
          </a:p>
        </p:txBody>
      </p:sp>
      <p:sp>
        <p:nvSpPr>
          <p:cNvPr id="3" name="Content Placeholder 2">
            <a:extLst>
              <a:ext uri="{FF2B5EF4-FFF2-40B4-BE49-F238E27FC236}">
                <a16:creationId xmlns:a16="http://schemas.microsoft.com/office/drawing/2014/main" id="{E45FBC7C-2B64-4640-3F1A-39E573212F11}"/>
              </a:ext>
            </a:extLst>
          </p:cNvPr>
          <p:cNvSpPr>
            <a:spLocks noGrp="1"/>
          </p:cNvSpPr>
          <p:nvPr>
            <p:ph sz="half" idx="1"/>
          </p:nvPr>
        </p:nvSpPr>
        <p:spPr>
          <a:xfrm>
            <a:off x="1127911" y="2106282"/>
            <a:ext cx="5181600" cy="4351338"/>
          </a:xfrm>
        </p:spPr>
        <p:txBody>
          <a:bodyPr>
            <a:normAutofit/>
          </a:bodyPr>
          <a:lstStyle/>
          <a:p>
            <a:r>
              <a:rPr lang="en-US" dirty="0"/>
              <a:t>Desirable Terms</a:t>
            </a:r>
          </a:p>
          <a:p>
            <a:pPr lvl="1"/>
            <a:r>
              <a:rPr lang="en-US" dirty="0"/>
              <a:t>Weight, higher weight</a:t>
            </a:r>
          </a:p>
          <a:p>
            <a:pPr lvl="1"/>
            <a:r>
              <a:rPr lang="en-US" dirty="0"/>
              <a:t>Nutrition </a:t>
            </a:r>
          </a:p>
          <a:p>
            <a:pPr lvl="1"/>
            <a:r>
              <a:rPr lang="en-US" dirty="0"/>
              <a:t>Food</a:t>
            </a:r>
          </a:p>
          <a:p>
            <a:pPr lvl="1"/>
            <a:r>
              <a:rPr lang="en-US" dirty="0"/>
              <a:t>Physical activity</a:t>
            </a:r>
          </a:p>
          <a:p>
            <a:pPr lvl="1"/>
            <a:r>
              <a:rPr lang="en-US" dirty="0"/>
              <a:t>Nutrition-sensitive conditions</a:t>
            </a:r>
          </a:p>
          <a:p>
            <a:r>
              <a:rPr lang="en-US" dirty="0"/>
              <a:t>Terms in flux</a:t>
            </a:r>
          </a:p>
          <a:p>
            <a:pPr lvl="1"/>
            <a:r>
              <a:rPr lang="en-US" dirty="0"/>
              <a:t>Fat</a:t>
            </a:r>
          </a:p>
          <a:p>
            <a:pPr lvl="1"/>
            <a:r>
              <a:rPr lang="en-US" dirty="0"/>
              <a:t>BMI</a:t>
            </a:r>
          </a:p>
          <a:p>
            <a:pPr lvl="1"/>
            <a:r>
              <a:rPr lang="en-US" dirty="0"/>
              <a:t>Obesity </a:t>
            </a:r>
          </a:p>
          <a:p>
            <a:pPr lvl="1"/>
            <a:r>
              <a:rPr lang="en-US" dirty="0"/>
              <a:t>Overweight</a:t>
            </a:r>
          </a:p>
        </p:txBody>
      </p:sp>
      <p:sp>
        <p:nvSpPr>
          <p:cNvPr id="4" name="Content Placeholder 3">
            <a:extLst>
              <a:ext uri="{FF2B5EF4-FFF2-40B4-BE49-F238E27FC236}">
                <a16:creationId xmlns:a16="http://schemas.microsoft.com/office/drawing/2014/main" id="{19E20604-983F-3ACE-AAAB-493200AC235F}"/>
              </a:ext>
            </a:extLst>
          </p:cNvPr>
          <p:cNvSpPr>
            <a:spLocks noGrp="1"/>
          </p:cNvSpPr>
          <p:nvPr>
            <p:ph sz="half" idx="2"/>
          </p:nvPr>
        </p:nvSpPr>
        <p:spPr>
          <a:xfrm>
            <a:off x="6172200" y="2106282"/>
            <a:ext cx="5181600" cy="4351338"/>
          </a:xfrm>
        </p:spPr>
        <p:txBody>
          <a:bodyPr>
            <a:normAutofit/>
          </a:bodyPr>
          <a:lstStyle/>
          <a:p>
            <a:r>
              <a:rPr lang="en-US" dirty="0"/>
              <a:t>Undesirable Terms</a:t>
            </a:r>
          </a:p>
          <a:p>
            <a:pPr lvl="1"/>
            <a:r>
              <a:rPr lang="en-US" dirty="0"/>
              <a:t>Heaviness</a:t>
            </a:r>
          </a:p>
          <a:p>
            <a:pPr lvl="1"/>
            <a:r>
              <a:rPr lang="en-US" dirty="0"/>
              <a:t>Unhealthy BMI or body weight</a:t>
            </a:r>
          </a:p>
          <a:p>
            <a:pPr lvl="1"/>
            <a:r>
              <a:rPr lang="en-US" dirty="0"/>
              <a:t>Obese</a:t>
            </a:r>
          </a:p>
          <a:p>
            <a:pPr lvl="1"/>
            <a:r>
              <a:rPr lang="en-US" dirty="0"/>
              <a:t>Morbid obesity</a:t>
            </a:r>
          </a:p>
          <a:p>
            <a:pPr lvl="1"/>
            <a:r>
              <a:rPr lang="en-US" dirty="0"/>
              <a:t>Large size</a:t>
            </a:r>
          </a:p>
          <a:p>
            <a:pPr lvl="1"/>
            <a:r>
              <a:rPr lang="en-US" dirty="0"/>
              <a:t>Weight Problem</a:t>
            </a:r>
          </a:p>
          <a:p>
            <a:pPr lvl="1"/>
            <a:r>
              <a:rPr lang="en-US" dirty="0"/>
              <a:t>Diet</a:t>
            </a:r>
          </a:p>
          <a:p>
            <a:pPr lvl="1"/>
            <a:r>
              <a:rPr lang="en-US" dirty="0"/>
              <a:t>Exercise</a:t>
            </a:r>
          </a:p>
          <a:p>
            <a:pPr lvl="1"/>
            <a:r>
              <a:rPr lang="en-US" dirty="0"/>
              <a:t>“A diabetic” </a:t>
            </a:r>
          </a:p>
          <a:p>
            <a:pPr lvl="1"/>
            <a:r>
              <a:rPr lang="en-US" dirty="0"/>
              <a:t>Healthy weight, normal weight</a:t>
            </a:r>
          </a:p>
          <a:p>
            <a:endParaRPr lang="en-US" dirty="0"/>
          </a:p>
        </p:txBody>
      </p:sp>
      <p:cxnSp>
        <p:nvCxnSpPr>
          <p:cNvPr id="5" name="Straight Connector 4">
            <a:extLst>
              <a:ext uri="{FF2B5EF4-FFF2-40B4-BE49-F238E27FC236}">
                <a16:creationId xmlns:a16="http://schemas.microsoft.com/office/drawing/2014/main" id="{D8FDE68F-996F-7E79-F0B5-ED5C0A4D3366}"/>
              </a:ext>
            </a:extLst>
          </p:cNvPr>
          <p:cNvCxnSpPr/>
          <p:nvPr/>
        </p:nvCxnSpPr>
        <p:spPr>
          <a:xfrm>
            <a:off x="525094" y="1665829"/>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7D7A223-2FC4-1A13-952C-1493B53B6155}"/>
              </a:ext>
            </a:extLst>
          </p:cNvPr>
          <p:cNvSpPr txBox="1"/>
          <p:nvPr/>
        </p:nvSpPr>
        <p:spPr>
          <a:xfrm>
            <a:off x="6725662" y="6272954"/>
            <a:ext cx="4889928" cy="369332"/>
          </a:xfrm>
          <a:prstGeom prst="rect">
            <a:avLst/>
          </a:prstGeom>
          <a:noFill/>
        </p:spPr>
        <p:txBody>
          <a:bodyPr wrap="none" rtlCol="0">
            <a:spAutoFit/>
          </a:bodyPr>
          <a:lstStyle/>
          <a:p>
            <a:r>
              <a:rPr lang="en-US" dirty="0" err="1"/>
              <a:t>Wadden</a:t>
            </a:r>
            <a:r>
              <a:rPr lang="en-US" dirty="0"/>
              <a:t> TA, </a:t>
            </a:r>
            <a:r>
              <a:rPr lang="en-US" dirty="0" err="1"/>
              <a:t>Didie</a:t>
            </a:r>
            <a:r>
              <a:rPr lang="en-US" dirty="0"/>
              <a:t> E. </a:t>
            </a:r>
            <a:r>
              <a:rPr lang="en-US" i="1" dirty="0" err="1"/>
              <a:t>Obes</a:t>
            </a:r>
            <a:r>
              <a:rPr lang="en-US" i="1" dirty="0"/>
              <a:t> Res</a:t>
            </a:r>
            <a:r>
              <a:rPr lang="en-US" dirty="0"/>
              <a:t>. 2003; 11(9):1140-6</a:t>
            </a:r>
          </a:p>
        </p:txBody>
      </p:sp>
    </p:spTree>
    <p:extLst>
      <p:ext uri="{BB962C8B-B14F-4D97-AF65-F5344CB8AC3E}">
        <p14:creationId xmlns:p14="http://schemas.microsoft.com/office/powerpoint/2010/main" val="1283063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7E032-EF05-CE1C-620F-923E60033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E817-98EE-F654-9231-49477A2E02BF}"/>
              </a:ext>
            </a:extLst>
          </p:cNvPr>
          <p:cNvSpPr>
            <a:spLocks noGrp="1"/>
          </p:cNvSpPr>
          <p:nvPr>
            <p:ph type="title"/>
          </p:nvPr>
        </p:nvSpPr>
        <p:spPr/>
        <p:txBody>
          <a:bodyPr/>
          <a:lstStyle/>
          <a:p>
            <a:r>
              <a:rPr lang="en-US" dirty="0"/>
              <a:t>How to bring up the topic of weight</a:t>
            </a:r>
          </a:p>
        </p:txBody>
      </p:sp>
      <p:sp>
        <p:nvSpPr>
          <p:cNvPr id="3" name="Content Placeholder 2">
            <a:extLst>
              <a:ext uri="{FF2B5EF4-FFF2-40B4-BE49-F238E27FC236}">
                <a16:creationId xmlns:a16="http://schemas.microsoft.com/office/drawing/2014/main" id="{0C1CA107-DA4C-1BC5-4B20-9B60A54C778A}"/>
              </a:ext>
            </a:extLst>
          </p:cNvPr>
          <p:cNvSpPr>
            <a:spLocks noGrp="1"/>
          </p:cNvSpPr>
          <p:nvPr>
            <p:ph idx="1"/>
          </p:nvPr>
        </p:nvSpPr>
        <p:spPr>
          <a:xfrm>
            <a:off x="838200" y="1825625"/>
            <a:ext cx="10515600" cy="4516560"/>
          </a:xfrm>
        </p:spPr>
        <p:txBody>
          <a:bodyPr>
            <a:normAutofit/>
          </a:bodyPr>
          <a:lstStyle/>
          <a:p>
            <a:r>
              <a:rPr lang="en-US" dirty="0"/>
              <a:t>Consider that patients may have had negative experiences with other health professionals</a:t>
            </a:r>
          </a:p>
          <a:p>
            <a:r>
              <a:rPr lang="en-US" dirty="0"/>
              <a:t>Ask for permission: </a:t>
            </a:r>
          </a:p>
          <a:p>
            <a:pPr lvl="1"/>
            <a:r>
              <a:rPr lang="en-US" dirty="0"/>
              <a:t>“If it’s ok with you, I’d like to talk to you today about how your weight might be affecting your health. Is now a good time?”</a:t>
            </a:r>
          </a:p>
          <a:p>
            <a:r>
              <a:rPr lang="en-US" dirty="0"/>
              <a:t>Elicit the patient’s perspective: </a:t>
            </a:r>
          </a:p>
          <a:p>
            <a:pPr lvl="1"/>
            <a:r>
              <a:rPr lang="en-US" dirty="0"/>
              <a:t>What are their feelings about their weight and their health? </a:t>
            </a:r>
          </a:p>
          <a:p>
            <a:pPr lvl="1"/>
            <a:r>
              <a:rPr lang="en-US" dirty="0"/>
              <a:t>Have they experienced discrimination in healthcare before? </a:t>
            </a:r>
          </a:p>
          <a:p>
            <a:pPr lvl="1"/>
            <a:r>
              <a:rPr lang="en-US" dirty="0"/>
              <a:t>Have they experienced negative comments from family/friends/strangers? If so, how has this affected them? How do they cope? </a:t>
            </a:r>
          </a:p>
          <a:p>
            <a:pPr lvl="1"/>
            <a:r>
              <a:rPr lang="en-US" dirty="0"/>
              <a:t>What have they tired before to address weight? </a:t>
            </a:r>
          </a:p>
          <a:p>
            <a:pPr lvl="1"/>
            <a:r>
              <a:rPr lang="en-US" dirty="0"/>
              <a:t>What were their successes and challenges?</a:t>
            </a:r>
          </a:p>
        </p:txBody>
      </p:sp>
      <p:cxnSp>
        <p:nvCxnSpPr>
          <p:cNvPr id="5" name="Straight Connector 4">
            <a:extLst>
              <a:ext uri="{FF2B5EF4-FFF2-40B4-BE49-F238E27FC236}">
                <a16:creationId xmlns:a16="http://schemas.microsoft.com/office/drawing/2014/main" id="{2CC7C235-1DC3-5D27-CE56-47ECF0ED96C9}"/>
              </a:ext>
            </a:extLst>
          </p:cNvPr>
          <p:cNvCxnSpPr/>
          <p:nvPr/>
        </p:nvCxnSpPr>
        <p:spPr>
          <a:xfrm>
            <a:off x="550752" y="1489983"/>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EE34BBA-81D2-AC02-53FD-D583322498BE}"/>
              </a:ext>
            </a:extLst>
          </p:cNvPr>
          <p:cNvSpPr txBox="1"/>
          <p:nvPr/>
        </p:nvSpPr>
        <p:spPr>
          <a:xfrm>
            <a:off x="5616546" y="6200487"/>
            <a:ext cx="6575454" cy="584775"/>
          </a:xfrm>
          <a:prstGeom prst="rect">
            <a:avLst/>
          </a:prstGeom>
          <a:noFill/>
        </p:spPr>
        <p:txBody>
          <a:bodyPr wrap="none" rtlCol="0">
            <a:spAutoFit/>
          </a:bodyPr>
          <a:lstStyle/>
          <a:p>
            <a:r>
              <a:rPr lang="en-US" sz="1600" dirty="0">
                <a:latin typeface="Calibri" panose="020F0502020204030204" pitchFamily="34" charset="0"/>
                <a:cs typeface="Calibri" panose="020F0502020204030204" pitchFamily="34" charset="0"/>
                <a:hlinkClick r:id="rId3"/>
              </a:rPr>
              <a:t>https://time.com/6251890/weight-bias-doctors-how-to-overcome/</a:t>
            </a:r>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hlinkClick r:id="rId4"/>
              </a:rPr>
              <a:t>https://thischangedmypractice.com/why-i-no-longer-prescribe-weight-loss/</a:t>
            </a:r>
            <a:r>
              <a:rPr lang="en-US"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431016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54BDD9-E35F-122D-582D-A088D52B2B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AF6E8A-C55F-AD96-EEDB-5017FC3B268A}"/>
              </a:ext>
            </a:extLst>
          </p:cNvPr>
          <p:cNvSpPr>
            <a:spLocks noGrp="1"/>
          </p:cNvSpPr>
          <p:nvPr>
            <p:ph type="title"/>
          </p:nvPr>
        </p:nvSpPr>
        <p:spPr/>
        <p:txBody>
          <a:bodyPr/>
          <a:lstStyle/>
          <a:p>
            <a:r>
              <a:rPr lang="en-US" dirty="0"/>
              <a:t>Screening for disordered eating</a:t>
            </a:r>
          </a:p>
        </p:txBody>
      </p:sp>
      <p:sp>
        <p:nvSpPr>
          <p:cNvPr id="3" name="Content Placeholder 2">
            <a:extLst>
              <a:ext uri="{FF2B5EF4-FFF2-40B4-BE49-F238E27FC236}">
                <a16:creationId xmlns:a16="http://schemas.microsoft.com/office/drawing/2014/main" id="{D138A200-595B-316E-DADD-CD965726A606}"/>
              </a:ext>
            </a:extLst>
          </p:cNvPr>
          <p:cNvSpPr>
            <a:spLocks noGrp="1"/>
          </p:cNvSpPr>
          <p:nvPr>
            <p:ph idx="1"/>
          </p:nvPr>
        </p:nvSpPr>
        <p:spPr>
          <a:xfrm>
            <a:off x="838200" y="1825625"/>
            <a:ext cx="4500282" cy="4516560"/>
          </a:xfrm>
        </p:spPr>
        <p:txBody>
          <a:bodyPr>
            <a:normAutofit/>
          </a:bodyPr>
          <a:lstStyle/>
          <a:p>
            <a:r>
              <a:rPr lang="en-US" dirty="0"/>
              <a:t>9% (30 million) people in the US will experience an eating disorder in their lifetimes</a:t>
            </a:r>
          </a:p>
          <a:p>
            <a:pPr lvl="1"/>
            <a:r>
              <a:rPr lang="en-US" dirty="0"/>
              <a:t>Less than 6% are underweight</a:t>
            </a:r>
          </a:p>
        </p:txBody>
      </p:sp>
      <p:cxnSp>
        <p:nvCxnSpPr>
          <p:cNvPr id="5" name="Straight Connector 4">
            <a:extLst>
              <a:ext uri="{FF2B5EF4-FFF2-40B4-BE49-F238E27FC236}">
                <a16:creationId xmlns:a16="http://schemas.microsoft.com/office/drawing/2014/main" id="{6F24724E-8E4C-5161-AF86-DCA852904649}"/>
              </a:ext>
            </a:extLst>
          </p:cNvPr>
          <p:cNvCxnSpPr/>
          <p:nvPr/>
        </p:nvCxnSpPr>
        <p:spPr>
          <a:xfrm>
            <a:off x="525094" y="1665829"/>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8947DB1-ACBB-D3A2-1629-003D9BBB512F}"/>
              </a:ext>
            </a:extLst>
          </p:cNvPr>
          <p:cNvSpPr txBox="1"/>
          <p:nvPr/>
        </p:nvSpPr>
        <p:spPr>
          <a:xfrm>
            <a:off x="1595720" y="6019019"/>
            <a:ext cx="10515600" cy="646331"/>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Deloitte Access Economics, June 2020, </a:t>
            </a:r>
            <a:r>
              <a:rPr lang="en-US" dirty="0" err="1">
                <a:latin typeface="Calibri" panose="020F0502020204030204" pitchFamily="34" charset="0"/>
                <a:cs typeface="Calibri" panose="020F0502020204030204" pitchFamily="34" charset="0"/>
              </a:rPr>
              <a:t>Flament</a:t>
            </a:r>
            <a:r>
              <a:rPr lang="en-US" dirty="0">
                <a:latin typeface="Calibri" panose="020F0502020204030204" pitchFamily="34" charset="0"/>
                <a:cs typeface="Calibri" panose="020F0502020204030204" pitchFamily="34" charset="0"/>
              </a:rPr>
              <a:t> M et al. </a:t>
            </a:r>
            <a:r>
              <a:rPr lang="en-US" i="1" dirty="0">
                <a:latin typeface="Calibri" panose="020F0502020204030204" pitchFamily="34" charset="0"/>
                <a:cs typeface="Calibri" panose="020F0502020204030204" pitchFamily="34" charset="0"/>
              </a:rPr>
              <a:t>J Am </a:t>
            </a:r>
            <a:r>
              <a:rPr lang="en-US" i="1" dirty="0" err="1">
                <a:latin typeface="Calibri" panose="020F0502020204030204" pitchFamily="34" charset="0"/>
                <a:cs typeface="Calibri" panose="020F0502020204030204" pitchFamily="34" charset="0"/>
              </a:rPr>
              <a:t>Acad</a:t>
            </a:r>
            <a:r>
              <a:rPr lang="en-US" i="1" dirty="0">
                <a:latin typeface="Calibri" panose="020F0502020204030204" pitchFamily="34" charset="0"/>
                <a:cs typeface="Calibri" panose="020F0502020204030204" pitchFamily="34" charset="0"/>
              </a:rPr>
              <a:t> Child Adolescent Psych</a:t>
            </a:r>
            <a:r>
              <a:rPr lang="en-US" dirty="0">
                <a:latin typeface="Calibri" panose="020F0502020204030204" pitchFamily="34" charset="0"/>
                <a:cs typeface="Calibri" panose="020F0502020204030204" pitchFamily="34" charset="0"/>
              </a:rPr>
              <a:t>, 54(5): 403-411</a:t>
            </a:r>
          </a:p>
          <a:p>
            <a:r>
              <a:rPr lang="en-US" dirty="0">
                <a:latin typeface="Calibri" panose="020F0502020204030204" pitchFamily="34" charset="0"/>
                <a:cs typeface="Calibri" panose="020F0502020204030204" pitchFamily="34" charset="0"/>
              </a:rPr>
              <a:t>Cotton M et al. </a:t>
            </a:r>
            <a:r>
              <a:rPr lang="en-US" i="1" dirty="0">
                <a:latin typeface="Calibri" panose="020F0502020204030204" pitchFamily="34" charset="0"/>
                <a:cs typeface="Calibri" panose="020F0502020204030204" pitchFamily="34" charset="0"/>
              </a:rPr>
              <a:t>J Gen Intern Med</a:t>
            </a:r>
            <a:r>
              <a:rPr lang="en-US" dirty="0">
                <a:latin typeface="Calibri" panose="020F0502020204030204" pitchFamily="34" charset="0"/>
                <a:cs typeface="Calibri" panose="020F0502020204030204" pitchFamily="34" charset="0"/>
              </a:rPr>
              <a:t>. 2003; 18(1): 53-56</a:t>
            </a:r>
          </a:p>
        </p:txBody>
      </p:sp>
      <p:graphicFrame>
        <p:nvGraphicFramePr>
          <p:cNvPr id="4" name="Table 6">
            <a:extLst>
              <a:ext uri="{FF2B5EF4-FFF2-40B4-BE49-F238E27FC236}">
                <a16:creationId xmlns:a16="http://schemas.microsoft.com/office/drawing/2014/main" id="{A71AB3F0-DBE3-E363-9C6B-2EED53FA8F08}"/>
              </a:ext>
            </a:extLst>
          </p:cNvPr>
          <p:cNvGraphicFramePr>
            <a:graphicFrameLocks noGrp="1"/>
          </p:cNvGraphicFramePr>
          <p:nvPr/>
        </p:nvGraphicFramePr>
        <p:xfrm>
          <a:off x="5466709" y="1526774"/>
          <a:ext cx="6279776" cy="4341519"/>
        </p:xfrm>
        <a:graphic>
          <a:graphicData uri="http://schemas.openxmlformats.org/drawingml/2006/table">
            <a:tbl>
              <a:tblPr firstRow="1" bandRow="1">
                <a:tableStyleId>{5C22544A-7EE6-4342-B048-85BDC9FD1C3A}</a:tableStyleId>
              </a:tblPr>
              <a:tblGrid>
                <a:gridCol w="6279776">
                  <a:extLst>
                    <a:ext uri="{9D8B030D-6E8A-4147-A177-3AD203B41FA5}">
                      <a16:colId xmlns:a16="http://schemas.microsoft.com/office/drawing/2014/main" val="2542850918"/>
                    </a:ext>
                  </a:extLst>
                </a:gridCol>
              </a:tblGrid>
              <a:tr h="411484">
                <a:tc>
                  <a:txBody>
                    <a:bodyPr/>
                    <a:lstStyle/>
                    <a:p>
                      <a:r>
                        <a:rPr lang="en-US" sz="2400" dirty="0"/>
                        <a:t>Screening questions</a:t>
                      </a:r>
                    </a:p>
                  </a:txBody>
                  <a:tcPr/>
                </a:tc>
                <a:extLst>
                  <a:ext uri="{0D108BD9-81ED-4DB2-BD59-A6C34878D82A}">
                    <a16:rowId xmlns:a16="http://schemas.microsoft.com/office/drawing/2014/main" val="2431908305"/>
                  </a:ext>
                </a:extLst>
              </a:tr>
              <a:tr h="3884319">
                <a:tc>
                  <a:txBody>
                    <a:bodyPr/>
                    <a:lstStyle/>
                    <a:p>
                      <a:pPr marL="342900" lvl="0" indent="-342900">
                        <a:buFont typeface="Arial" panose="020B0604020202020204" pitchFamily="34" charset="0"/>
                        <a:buChar char="•"/>
                      </a:pPr>
                      <a:r>
                        <a:rPr lang="en-US" sz="2200" dirty="0"/>
                        <a:t>Describe your relationship with food. Are you satisfied with your eating patterns?</a:t>
                      </a:r>
                    </a:p>
                    <a:p>
                      <a:pPr marL="342900" lvl="0" indent="-342900">
                        <a:buFont typeface="Arial" panose="020B0604020202020204" pitchFamily="34" charset="0"/>
                        <a:buChar char="•"/>
                      </a:pPr>
                      <a:r>
                        <a:rPr lang="en-US" sz="2200" dirty="0"/>
                        <a:t>Do you worry you have lost control over how much you eat? </a:t>
                      </a:r>
                    </a:p>
                    <a:p>
                      <a:pPr marL="342900" lvl="0" indent="-342900">
                        <a:buFont typeface="Arial" panose="020B0604020202020204" pitchFamily="34" charset="0"/>
                        <a:buChar char="•"/>
                      </a:pPr>
                      <a:r>
                        <a:rPr lang="en-US" sz="2200" dirty="0"/>
                        <a:t>Does your weight affect the way you feel about yourself?</a:t>
                      </a:r>
                    </a:p>
                    <a:p>
                      <a:pPr marL="342900" lvl="0" indent="-342900">
                        <a:buFont typeface="Arial" panose="020B0604020202020204" pitchFamily="34" charset="0"/>
                        <a:buChar char="•"/>
                      </a:pPr>
                      <a:r>
                        <a:rPr lang="en-US" sz="2200" dirty="0"/>
                        <a:t>Do you make yourself sick when you feel uncomfortably full? Do you severely restrict what you eat?</a:t>
                      </a:r>
                    </a:p>
                    <a:p>
                      <a:pPr marL="342900" lvl="0" indent="-342900">
                        <a:buFont typeface="Arial" panose="020B0604020202020204" pitchFamily="34" charset="0"/>
                        <a:buChar char="•"/>
                      </a:pPr>
                      <a:r>
                        <a:rPr lang="en-US" sz="2200" dirty="0"/>
                        <a:t>Do you currently have or have had in the past an eating disorder?</a:t>
                      </a:r>
                    </a:p>
                  </a:txBody>
                  <a:tcPr/>
                </a:tc>
                <a:extLst>
                  <a:ext uri="{0D108BD9-81ED-4DB2-BD59-A6C34878D82A}">
                    <a16:rowId xmlns:a16="http://schemas.microsoft.com/office/drawing/2014/main" val="2736903924"/>
                  </a:ext>
                </a:extLst>
              </a:tr>
            </a:tbl>
          </a:graphicData>
        </a:graphic>
      </p:graphicFrame>
    </p:spTree>
    <p:extLst>
      <p:ext uri="{BB962C8B-B14F-4D97-AF65-F5344CB8AC3E}">
        <p14:creationId xmlns:p14="http://schemas.microsoft.com/office/powerpoint/2010/main" val="710687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CDD2A-0243-2487-09B7-AC6F753969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EDBFCB-040B-C7FD-2730-6B25D66EAA2E}"/>
              </a:ext>
            </a:extLst>
          </p:cNvPr>
          <p:cNvSpPr>
            <a:spLocks noGrp="1"/>
          </p:cNvSpPr>
          <p:nvPr>
            <p:ph type="title"/>
          </p:nvPr>
        </p:nvSpPr>
        <p:spPr/>
        <p:txBody>
          <a:bodyPr/>
          <a:lstStyle/>
          <a:p>
            <a:r>
              <a:rPr lang="en-US" dirty="0"/>
              <a:t>How to talk about weight loss</a:t>
            </a:r>
          </a:p>
        </p:txBody>
      </p:sp>
      <p:sp>
        <p:nvSpPr>
          <p:cNvPr id="3" name="Content Placeholder 2">
            <a:extLst>
              <a:ext uri="{FF2B5EF4-FFF2-40B4-BE49-F238E27FC236}">
                <a16:creationId xmlns:a16="http://schemas.microsoft.com/office/drawing/2014/main" id="{23C9F3D6-00A2-362E-3549-571563B065B6}"/>
              </a:ext>
            </a:extLst>
          </p:cNvPr>
          <p:cNvSpPr>
            <a:spLocks noGrp="1"/>
          </p:cNvSpPr>
          <p:nvPr>
            <p:ph idx="1"/>
          </p:nvPr>
        </p:nvSpPr>
        <p:spPr>
          <a:xfrm>
            <a:off x="838200" y="1825625"/>
            <a:ext cx="10515600" cy="4516560"/>
          </a:xfrm>
        </p:spPr>
        <p:txBody>
          <a:bodyPr>
            <a:normAutofit/>
          </a:bodyPr>
          <a:lstStyle/>
          <a:p>
            <a:r>
              <a:rPr lang="en-US" dirty="0"/>
              <a:t>Emphasize that health is more about medical management of chronic illnesses and health-related behaviors than the number on the scale, and that higher weight is not a marker of personal failing</a:t>
            </a:r>
          </a:p>
          <a:p>
            <a:r>
              <a:rPr lang="en-US" dirty="0"/>
              <a:t>Explore the reasons behind a patient’s weight loss goals</a:t>
            </a:r>
          </a:p>
          <a:p>
            <a:r>
              <a:rPr lang="en-US" dirty="0"/>
              <a:t>Provide referrals based on identified needs and priorities</a:t>
            </a:r>
          </a:p>
          <a:p>
            <a:pPr lvl="1"/>
            <a:r>
              <a:rPr lang="en-US" dirty="0"/>
              <a:t>Specialists for management of medical or iatrogenic factors</a:t>
            </a:r>
          </a:p>
          <a:p>
            <a:pPr lvl="1"/>
            <a:r>
              <a:rPr lang="en-US" dirty="0"/>
              <a:t>Community resources for social support </a:t>
            </a:r>
          </a:p>
          <a:p>
            <a:pPr lvl="1"/>
            <a:r>
              <a:rPr lang="en-US" dirty="0"/>
              <a:t>Therapists to work on body image, processing of traumatic experiences, or eating disorders</a:t>
            </a:r>
          </a:p>
          <a:p>
            <a:pPr lvl="1"/>
            <a:r>
              <a:rPr lang="en-US" dirty="0"/>
              <a:t>Dietitians for intensive nutrition counseling</a:t>
            </a:r>
          </a:p>
          <a:p>
            <a:pPr lvl="1"/>
            <a:r>
              <a:rPr lang="en-US" dirty="0"/>
              <a:t>Medical or surgical management: </a:t>
            </a:r>
          </a:p>
          <a:p>
            <a:pPr lvl="2"/>
            <a:r>
              <a:rPr lang="en-US" dirty="0"/>
              <a:t>Know and discuss the indications and appropriateness of medical and surgical weight loss interventions that improve health parameters and quality of life</a:t>
            </a:r>
          </a:p>
        </p:txBody>
      </p:sp>
      <p:cxnSp>
        <p:nvCxnSpPr>
          <p:cNvPr id="5" name="Straight Connector 4">
            <a:extLst>
              <a:ext uri="{FF2B5EF4-FFF2-40B4-BE49-F238E27FC236}">
                <a16:creationId xmlns:a16="http://schemas.microsoft.com/office/drawing/2014/main" id="{82AA2D7E-CE17-B82D-6FE3-39D1EA564865}"/>
              </a:ext>
            </a:extLst>
          </p:cNvPr>
          <p:cNvCxnSpPr/>
          <p:nvPr/>
        </p:nvCxnSpPr>
        <p:spPr>
          <a:xfrm>
            <a:off x="525094" y="1665829"/>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7581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520AA-4BD0-4B5D-86A8-FB642BB274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3426B0-9637-5AA8-5F9D-4B262A29FD4E}"/>
              </a:ext>
            </a:extLst>
          </p:cNvPr>
          <p:cNvSpPr>
            <a:spLocks noGrp="1"/>
          </p:cNvSpPr>
          <p:nvPr>
            <p:ph type="title"/>
          </p:nvPr>
        </p:nvSpPr>
        <p:spPr/>
        <p:txBody>
          <a:bodyPr/>
          <a:lstStyle/>
          <a:p>
            <a:r>
              <a:rPr lang="en-US" dirty="0"/>
              <a:t>ACLM – 6 pillars</a:t>
            </a:r>
          </a:p>
        </p:txBody>
      </p:sp>
      <p:graphicFrame>
        <p:nvGraphicFramePr>
          <p:cNvPr id="5" name="Content Placeholder 2">
            <a:extLst>
              <a:ext uri="{FF2B5EF4-FFF2-40B4-BE49-F238E27FC236}">
                <a16:creationId xmlns:a16="http://schemas.microsoft.com/office/drawing/2014/main" id="{55CEAB7B-6BCF-8D30-9BB4-E28A4CA0CEBC}"/>
              </a:ext>
            </a:extLst>
          </p:cNvPr>
          <p:cNvGraphicFramePr>
            <a:graphicFrameLocks noGrp="1"/>
          </p:cNvGraphicFramePr>
          <p:nvPr>
            <p:ph idx="1"/>
          </p:nvPr>
        </p:nvGraphicFramePr>
        <p:xfrm>
          <a:off x="729761" y="1538287"/>
          <a:ext cx="10732477" cy="4486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6C3BC01A-D6DE-9708-CEE2-951B5279A43A}"/>
              </a:ext>
            </a:extLst>
          </p:cNvPr>
          <p:cNvSpPr txBox="1"/>
          <p:nvPr/>
        </p:nvSpPr>
        <p:spPr>
          <a:xfrm>
            <a:off x="4372708" y="6434869"/>
            <a:ext cx="7693132" cy="369332"/>
          </a:xfrm>
          <a:prstGeom prst="rect">
            <a:avLst/>
          </a:prstGeom>
          <a:noFill/>
        </p:spPr>
        <p:txBody>
          <a:bodyPr wrap="none" rtlCol="0">
            <a:spAutoFit/>
          </a:bodyPr>
          <a:lstStyle/>
          <a:p>
            <a:r>
              <a:rPr lang="en-US" dirty="0"/>
              <a:t>American College of Lifestyle Medicine. Found at: </a:t>
            </a:r>
            <a:r>
              <a:rPr lang="en-US" dirty="0">
                <a:hlinkClick r:id="rId8"/>
              </a:rPr>
              <a:t>https://lifestylemedicine.org/</a:t>
            </a:r>
            <a:r>
              <a:rPr lang="en-US" dirty="0"/>
              <a:t> </a:t>
            </a:r>
          </a:p>
        </p:txBody>
      </p:sp>
    </p:spTree>
    <p:extLst>
      <p:ext uri="{BB962C8B-B14F-4D97-AF65-F5344CB8AC3E}">
        <p14:creationId xmlns:p14="http://schemas.microsoft.com/office/powerpoint/2010/main" val="2912297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E1DAB6-A107-71AF-8355-A1EAF4A40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47E5D6-9654-8783-3D55-88D29C929488}"/>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Health at Every Size (HAES®)</a:t>
            </a:r>
          </a:p>
        </p:txBody>
      </p:sp>
      <p:sp>
        <p:nvSpPr>
          <p:cNvPr id="3" name="Content Placeholder 2">
            <a:extLst>
              <a:ext uri="{FF2B5EF4-FFF2-40B4-BE49-F238E27FC236}">
                <a16:creationId xmlns:a16="http://schemas.microsoft.com/office/drawing/2014/main" id="{B586C315-4B4E-ECB0-205E-94260739B255}"/>
              </a:ext>
            </a:extLst>
          </p:cNvPr>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Challenges the belief that a particular BMI reflects a set of health practices, health status, or moral character</a:t>
            </a:r>
          </a:p>
          <a:p>
            <a:r>
              <a:rPr lang="en-US" dirty="0">
                <a:latin typeface="Calibri" panose="020F0502020204030204" pitchFamily="34" charset="0"/>
                <a:cs typeface="Calibri" panose="020F0502020204030204" pitchFamily="34" charset="0"/>
              </a:rPr>
              <a:t>Focuses on health enhancement with intuitive eating for well-being &amp; life-enhancing movement</a:t>
            </a:r>
          </a:p>
          <a:p>
            <a:r>
              <a:rPr lang="en-US" dirty="0">
                <a:latin typeface="Calibri" panose="020F0502020204030204" pitchFamily="34" charset="0"/>
                <a:cs typeface="Calibri" panose="020F0502020204030204" pitchFamily="34" charset="0"/>
              </a:rPr>
              <a:t>Respectful care </a:t>
            </a:r>
          </a:p>
          <a:p>
            <a:r>
              <a:rPr lang="en-US" dirty="0">
                <a:latin typeface="Calibri" panose="020F0502020204030204" pitchFamily="34" charset="0"/>
                <a:cs typeface="Calibri" panose="020F0502020204030204" pitchFamily="34" charset="0"/>
              </a:rPr>
              <a:t>2 systematic reviews and one RTC have demonstrated:</a:t>
            </a:r>
          </a:p>
          <a:p>
            <a:pPr lvl="1"/>
            <a:r>
              <a:rPr lang="en-US" dirty="0">
                <a:latin typeface="Calibri" panose="020F0502020204030204" pitchFamily="34" charset="0"/>
                <a:cs typeface="Calibri" panose="020F0502020204030204" pitchFamily="34" charset="0"/>
              </a:rPr>
              <a:t>Improved body image and self-esteem in children</a:t>
            </a:r>
          </a:p>
          <a:p>
            <a:pPr lvl="1"/>
            <a:r>
              <a:rPr lang="en-US" dirty="0">
                <a:latin typeface="Calibri" panose="020F0502020204030204" pitchFamily="34" charset="0"/>
                <a:cs typeface="Calibri" panose="020F0502020204030204" pitchFamily="34" charset="0"/>
              </a:rPr>
              <a:t>Improved food behaviors in university students</a:t>
            </a:r>
          </a:p>
          <a:p>
            <a:pPr lvl="1"/>
            <a:r>
              <a:rPr lang="en-US" dirty="0">
                <a:latin typeface="Calibri" panose="020F0502020204030204" pitchFamily="34" charset="0"/>
                <a:cs typeface="Calibri" panose="020F0502020204030204" pitchFamily="34" charset="0"/>
              </a:rPr>
              <a:t>Reduced psychological distress and improved cardiometabolic fitness in cisgender women with metabolic syndrome</a:t>
            </a:r>
          </a:p>
        </p:txBody>
      </p:sp>
      <p:sp>
        <p:nvSpPr>
          <p:cNvPr id="6" name="TextBox 5">
            <a:extLst>
              <a:ext uri="{FF2B5EF4-FFF2-40B4-BE49-F238E27FC236}">
                <a16:creationId xmlns:a16="http://schemas.microsoft.com/office/drawing/2014/main" id="{05F887AD-053C-703E-4C41-977BE2B0D6EA}"/>
              </a:ext>
            </a:extLst>
          </p:cNvPr>
          <p:cNvSpPr txBox="1"/>
          <p:nvPr/>
        </p:nvSpPr>
        <p:spPr>
          <a:xfrm>
            <a:off x="1661342" y="6160374"/>
            <a:ext cx="10535961" cy="666977"/>
          </a:xfrm>
          <a:prstGeom prst="rect">
            <a:avLst/>
          </a:prstGeom>
          <a:noFill/>
        </p:spPr>
        <p:txBody>
          <a:bodyPr wrap="none" rtlCol="0">
            <a:spAutoFit/>
          </a:bodyPr>
          <a:lstStyle/>
          <a:p>
            <a:r>
              <a:rPr lang="en-US" sz="1867" dirty="0">
                <a:latin typeface="Calibri" panose="020F0502020204030204" pitchFamily="34" charset="0"/>
                <a:cs typeface="Calibri" panose="020F0502020204030204" pitchFamily="34" charset="0"/>
              </a:rPr>
              <a:t>Association for Size Diversity and Health. Found at: </a:t>
            </a:r>
            <a:r>
              <a:rPr lang="en-US" sz="1867" dirty="0">
                <a:latin typeface="Calibri" panose="020F0502020204030204" pitchFamily="34" charset="0"/>
                <a:cs typeface="Calibri" panose="020F0502020204030204" pitchFamily="34" charset="0"/>
                <a:hlinkClick r:id="rId3"/>
              </a:rPr>
              <a:t>https://asdah.org/health-at-every-size-haes-approach/</a:t>
            </a:r>
            <a:r>
              <a:rPr lang="en-US" sz="1867" dirty="0">
                <a:latin typeface="Calibri" panose="020F0502020204030204" pitchFamily="34" charset="0"/>
                <a:cs typeface="Calibri" panose="020F0502020204030204" pitchFamily="34" charset="0"/>
              </a:rPr>
              <a:t> </a:t>
            </a:r>
          </a:p>
          <a:p>
            <a:r>
              <a:rPr lang="en-US" sz="1867" dirty="0">
                <a:latin typeface="Calibri" panose="020F0502020204030204" pitchFamily="34" charset="0"/>
                <a:cs typeface="Calibri" panose="020F0502020204030204" pitchFamily="34" charset="0"/>
              </a:rPr>
              <a:t> </a:t>
            </a:r>
          </a:p>
        </p:txBody>
      </p:sp>
      <p:cxnSp>
        <p:nvCxnSpPr>
          <p:cNvPr id="4" name="Straight Connector 3">
            <a:extLst>
              <a:ext uri="{FF2B5EF4-FFF2-40B4-BE49-F238E27FC236}">
                <a16:creationId xmlns:a16="http://schemas.microsoft.com/office/drawing/2014/main" id="{0E192396-B843-227A-1809-12EE66EDB4F1}"/>
              </a:ext>
            </a:extLst>
          </p:cNvPr>
          <p:cNvCxnSpPr/>
          <p:nvPr/>
        </p:nvCxnSpPr>
        <p:spPr>
          <a:xfrm>
            <a:off x="525094" y="1665829"/>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0636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8FD7A-983F-F2B5-C158-0EDFBF22CB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F8764F-EDA2-46FE-CD5C-AB866A72F02B}"/>
              </a:ext>
            </a:extLst>
          </p:cNvPr>
          <p:cNvSpPr>
            <a:spLocks noGrp="1"/>
          </p:cNvSpPr>
          <p:nvPr>
            <p:ph type="title"/>
          </p:nvPr>
        </p:nvSpPr>
        <p:spPr/>
        <p:txBody>
          <a:bodyPr/>
          <a:lstStyle/>
          <a:p>
            <a:r>
              <a:rPr lang="en-US" dirty="0"/>
              <a:t>Summary: Weight inclusive care</a:t>
            </a:r>
          </a:p>
        </p:txBody>
      </p:sp>
      <p:sp>
        <p:nvSpPr>
          <p:cNvPr id="3" name="Content Placeholder 2">
            <a:extLst>
              <a:ext uri="{FF2B5EF4-FFF2-40B4-BE49-F238E27FC236}">
                <a16:creationId xmlns:a16="http://schemas.microsoft.com/office/drawing/2014/main" id="{403C7C9B-5CA7-51F9-E102-A9E9FFE19E29}"/>
              </a:ext>
            </a:extLst>
          </p:cNvPr>
          <p:cNvSpPr>
            <a:spLocks noGrp="1"/>
          </p:cNvSpPr>
          <p:nvPr>
            <p:ph idx="1"/>
          </p:nvPr>
        </p:nvSpPr>
        <p:spPr/>
        <p:txBody>
          <a:bodyPr/>
          <a:lstStyle/>
          <a:p>
            <a:r>
              <a:rPr lang="en-US" dirty="0"/>
              <a:t>Accepts and respects the inherent diversity of body shapes and sizes</a:t>
            </a:r>
          </a:p>
          <a:p>
            <a:r>
              <a:rPr lang="en-US" dirty="0"/>
              <a:t>People are not automatically healthy or unhealthy at any size</a:t>
            </a:r>
          </a:p>
          <a:p>
            <a:r>
              <a:rPr lang="en-US" dirty="0"/>
              <a:t>When clinically relevant, weight should be discussed in a patient-centered manner that appreciates the effect of weight stigma on health and values inherent body diversity</a:t>
            </a:r>
          </a:p>
          <a:p>
            <a:r>
              <a:rPr lang="en-US" dirty="0"/>
              <a:t>Health-related behaviors are important irrespective of body weight – for </a:t>
            </a:r>
            <a:r>
              <a:rPr lang="en-US" i="1" dirty="0"/>
              <a:t>everyone</a:t>
            </a:r>
          </a:p>
        </p:txBody>
      </p:sp>
      <p:cxnSp>
        <p:nvCxnSpPr>
          <p:cNvPr id="5" name="Straight Connector 4">
            <a:extLst>
              <a:ext uri="{FF2B5EF4-FFF2-40B4-BE49-F238E27FC236}">
                <a16:creationId xmlns:a16="http://schemas.microsoft.com/office/drawing/2014/main" id="{9B30FAAC-6AA9-AABB-3C1B-06E049402C69}"/>
              </a:ext>
            </a:extLst>
          </p:cNvPr>
          <p:cNvCxnSpPr/>
          <p:nvPr/>
        </p:nvCxnSpPr>
        <p:spPr>
          <a:xfrm>
            <a:off x="525094" y="1493822"/>
            <a:ext cx="1109049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9BC1E4F9-ED6E-B15A-74C5-15B475B6BC9B}"/>
              </a:ext>
            </a:extLst>
          </p:cNvPr>
          <p:cNvSpPr txBox="1"/>
          <p:nvPr/>
        </p:nvSpPr>
        <p:spPr>
          <a:xfrm>
            <a:off x="1847262" y="5853797"/>
            <a:ext cx="10186507" cy="646331"/>
          </a:xfrm>
          <a:prstGeom prst="rect">
            <a:avLst/>
          </a:prstGeom>
          <a:noFill/>
        </p:spPr>
        <p:txBody>
          <a:bodyPr wrap="none" rtlCol="0">
            <a:spAutoFit/>
          </a:bodyPr>
          <a:lstStyle/>
          <a:p>
            <a:r>
              <a:rPr lang="en-US" dirty="0"/>
              <a:t>Association for Size Diversity and Health. Found at: </a:t>
            </a:r>
            <a:r>
              <a:rPr lang="en-US" dirty="0">
                <a:hlinkClick r:id="rId3"/>
              </a:rPr>
              <a:t>https://asdah.org/health-at-every-size-haes-approach/</a:t>
            </a:r>
            <a:r>
              <a:rPr lang="en-US" dirty="0"/>
              <a:t> </a:t>
            </a:r>
          </a:p>
          <a:p>
            <a:r>
              <a:rPr lang="en-US" dirty="0"/>
              <a:t> </a:t>
            </a:r>
          </a:p>
        </p:txBody>
      </p:sp>
    </p:spTree>
    <p:extLst>
      <p:ext uri="{BB962C8B-B14F-4D97-AF65-F5344CB8AC3E}">
        <p14:creationId xmlns:p14="http://schemas.microsoft.com/office/powerpoint/2010/main" val="165348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Roadmap</a:t>
            </a:r>
            <a:endParaRPr/>
          </a:p>
        </p:txBody>
      </p:sp>
      <p:sp>
        <p:nvSpPr>
          <p:cNvPr id="302" name="Google Shape;302;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SzPts val="1800"/>
              <a:buNone/>
            </a:pPr>
            <a:endParaRPr dirty="0"/>
          </a:p>
          <a:p>
            <a:pPr marL="228600" lvl="0" indent="-228600" algn="l" rtl="0">
              <a:lnSpc>
                <a:spcPct val="90000"/>
              </a:lnSpc>
              <a:spcBef>
                <a:spcPts val="1000"/>
              </a:spcBef>
              <a:spcAft>
                <a:spcPts val="0"/>
              </a:spcAft>
              <a:buSzPts val="2100"/>
              <a:buChar char="●"/>
            </a:pPr>
            <a:r>
              <a:rPr lang="en-US" sz="2800" dirty="0"/>
              <a:t>The impact of weight stigma</a:t>
            </a:r>
            <a:endParaRPr sz="2800" dirty="0"/>
          </a:p>
          <a:p>
            <a:pPr marL="228600" lvl="0" indent="0" algn="l" rtl="0">
              <a:lnSpc>
                <a:spcPct val="90000"/>
              </a:lnSpc>
              <a:spcBef>
                <a:spcPts val="1000"/>
              </a:spcBef>
              <a:spcAft>
                <a:spcPts val="0"/>
              </a:spcAft>
              <a:buSzPts val="1800"/>
              <a:buNone/>
            </a:pPr>
            <a:endParaRPr sz="2800" dirty="0"/>
          </a:p>
          <a:p>
            <a:pPr marL="228600" lvl="0" indent="-228600" algn="l" rtl="0">
              <a:lnSpc>
                <a:spcPct val="90000"/>
              </a:lnSpc>
              <a:spcBef>
                <a:spcPts val="1000"/>
              </a:spcBef>
              <a:spcAft>
                <a:spcPts val="0"/>
              </a:spcAft>
              <a:buSzPts val="2100"/>
              <a:buChar char="●"/>
            </a:pPr>
            <a:r>
              <a:rPr lang="en-US" sz="2800" dirty="0"/>
              <a:t>What body diversity is and what it promotes</a:t>
            </a:r>
            <a:endParaRPr sz="2800" dirty="0"/>
          </a:p>
          <a:p>
            <a:pPr marL="228600" lvl="0" indent="0" algn="l" rtl="0">
              <a:lnSpc>
                <a:spcPct val="90000"/>
              </a:lnSpc>
              <a:spcBef>
                <a:spcPts val="1000"/>
              </a:spcBef>
              <a:spcAft>
                <a:spcPts val="0"/>
              </a:spcAft>
              <a:buSzPts val="1800"/>
              <a:buNone/>
            </a:pPr>
            <a:endParaRPr sz="2800" dirty="0"/>
          </a:p>
          <a:p>
            <a:pPr marL="228600" lvl="0" indent="-228600" algn="l" rtl="0">
              <a:lnSpc>
                <a:spcPct val="90000"/>
              </a:lnSpc>
              <a:spcBef>
                <a:spcPts val="1000"/>
              </a:spcBef>
              <a:spcAft>
                <a:spcPts val="0"/>
              </a:spcAft>
              <a:buSzPts val="2000"/>
              <a:buChar char="●"/>
            </a:pPr>
            <a:r>
              <a:rPr lang="en-US" sz="2800" dirty="0"/>
              <a:t>Body diversity best practices</a:t>
            </a:r>
            <a:endParaRPr sz="2800" dirty="0"/>
          </a:p>
          <a:p>
            <a:pPr marL="0" lvl="0" indent="0" algn="l" rtl="0">
              <a:lnSpc>
                <a:spcPct val="90000"/>
              </a:lnSpc>
              <a:spcBef>
                <a:spcPts val="1000"/>
              </a:spcBef>
              <a:spcAft>
                <a:spcPts val="0"/>
              </a:spcAft>
              <a:buSzPts val="1800"/>
              <a:buNone/>
            </a:pPr>
            <a:endParaRPr sz="2800" dirty="0"/>
          </a:p>
          <a:p>
            <a:pPr marL="228600" lvl="0" indent="-228600" algn="l" rtl="0">
              <a:lnSpc>
                <a:spcPct val="90000"/>
              </a:lnSpc>
              <a:spcBef>
                <a:spcPts val="1000"/>
              </a:spcBef>
              <a:spcAft>
                <a:spcPts val="0"/>
              </a:spcAft>
              <a:buSzPts val="2000"/>
              <a:buChar char="●"/>
            </a:pPr>
            <a:r>
              <a:rPr lang="en-US" sz="2800" dirty="0"/>
              <a:t>Questions on which to reflect</a:t>
            </a:r>
            <a:endParaRP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2">
                                            <p:txEl>
                                              <p:pRg st="0" end="0"/>
                                            </p:txEl>
                                          </p:spTgt>
                                        </p:tgtEl>
                                        <p:attrNameLst>
                                          <p:attrName>style.visibility</p:attrName>
                                        </p:attrNameLst>
                                      </p:cBhvr>
                                      <p:to>
                                        <p:strVal val="visible"/>
                                      </p:to>
                                    </p:set>
                                    <p:animEffect transition="in" filter="fade">
                                      <p:cBhvr>
                                        <p:cTn id="7" dur="1000"/>
                                        <p:tgtEl>
                                          <p:spTgt spid="3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2">
                                            <p:txEl>
                                              <p:pRg st="1" end="1"/>
                                            </p:txEl>
                                          </p:spTgt>
                                        </p:tgtEl>
                                        <p:attrNameLst>
                                          <p:attrName>style.visibility</p:attrName>
                                        </p:attrNameLst>
                                      </p:cBhvr>
                                      <p:to>
                                        <p:strVal val="visible"/>
                                      </p:to>
                                    </p:set>
                                    <p:animEffect transition="in" filter="fade">
                                      <p:cBhvr>
                                        <p:cTn id="12" dur="1000"/>
                                        <p:tgtEl>
                                          <p:spTgt spid="30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2">
                                            <p:txEl>
                                              <p:pRg st="2" end="2"/>
                                            </p:txEl>
                                          </p:spTgt>
                                        </p:tgtEl>
                                        <p:attrNameLst>
                                          <p:attrName>style.visibility</p:attrName>
                                        </p:attrNameLst>
                                      </p:cBhvr>
                                      <p:to>
                                        <p:strVal val="visible"/>
                                      </p:to>
                                    </p:set>
                                    <p:animEffect transition="in" filter="fade">
                                      <p:cBhvr>
                                        <p:cTn id="17" dur="1000"/>
                                        <p:tgtEl>
                                          <p:spTgt spid="30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2">
                                            <p:txEl>
                                              <p:pRg st="3" end="3"/>
                                            </p:txEl>
                                          </p:spTgt>
                                        </p:tgtEl>
                                        <p:attrNameLst>
                                          <p:attrName>style.visibility</p:attrName>
                                        </p:attrNameLst>
                                      </p:cBhvr>
                                      <p:to>
                                        <p:strVal val="visible"/>
                                      </p:to>
                                    </p:set>
                                    <p:animEffect transition="in" filter="fade">
                                      <p:cBhvr>
                                        <p:cTn id="22" dur="1000"/>
                                        <p:tgtEl>
                                          <p:spTgt spid="30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2">
                                            <p:txEl>
                                              <p:pRg st="4" end="4"/>
                                            </p:txEl>
                                          </p:spTgt>
                                        </p:tgtEl>
                                        <p:attrNameLst>
                                          <p:attrName>style.visibility</p:attrName>
                                        </p:attrNameLst>
                                      </p:cBhvr>
                                      <p:to>
                                        <p:strVal val="visible"/>
                                      </p:to>
                                    </p:set>
                                    <p:animEffect transition="in" filter="fade">
                                      <p:cBhvr>
                                        <p:cTn id="27" dur="1000"/>
                                        <p:tgtEl>
                                          <p:spTgt spid="30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2">
                                            <p:txEl>
                                              <p:pRg st="5" end="5"/>
                                            </p:txEl>
                                          </p:spTgt>
                                        </p:tgtEl>
                                        <p:attrNameLst>
                                          <p:attrName>style.visibility</p:attrName>
                                        </p:attrNameLst>
                                      </p:cBhvr>
                                      <p:to>
                                        <p:strVal val="visible"/>
                                      </p:to>
                                    </p:set>
                                    <p:animEffect transition="in" filter="fade">
                                      <p:cBhvr>
                                        <p:cTn id="32" dur="1000"/>
                                        <p:tgtEl>
                                          <p:spTgt spid="30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2">
                                            <p:txEl>
                                              <p:pRg st="6" end="6"/>
                                            </p:txEl>
                                          </p:spTgt>
                                        </p:tgtEl>
                                        <p:attrNameLst>
                                          <p:attrName>style.visibility</p:attrName>
                                        </p:attrNameLst>
                                      </p:cBhvr>
                                      <p:to>
                                        <p:strVal val="visible"/>
                                      </p:to>
                                    </p:set>
                                    <p:animEffect transition="in" filter="fade">
                                      <p:cBhvr>
                                        <p:cTn id="37" dur="1000"/>
                                        <p:tgtEl>
                                          <p:spTgt spid="30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2">
                                            <p:txEl>
                                              <p:pRg st="7" end="7"/>
                                            </p:txEl>
                                          </p:spTgt>
                                        </p:tgtEl>
                                        <p:attrNameLst>
                                          <p:attrName>style.visibility</p:attrName>
                                        </p:attrNameLst>
                                      </p:cBhvr>
                                      <p:to>
                                        <p:strVal val="visible"/>
                                      </p:to>
                                    </p:set>
                                    <p:animEffect transition="in" filter="fade">
                                      <p:cBhvr>
                                        <p:cTn id="42" dur="1000"/>
                                        <p:tgtEl>
                                          <p:spTgt spid="30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 historical review</a:t>
            </a:r>
            <a:endParaRPr/>
          </a:p>
        </p:txBody>
      </p:sp>
      <p:sp>
        <p:nvSpPr>
          <p:cNvPr id="321" name="Google Shape;3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sz="3200" dirty="0"/>
              <a:t>Throughout history, fat bodies have been revered</a:t>
            </a:r>
            <a:endParaRPr sz="3200" dirty="0"/>
          </a:p>
          <a:p>
            <a:pPr marL="228600" lvl="0" indent="-228600" algn="l" rtl="0">
              <a:lnSpc>
                <a:spcPct val="90000"/>
              </a:lnSpc>
              <a:spcBef>
                <a:spcPts val="1000"/>
              </a:spcBef>
              <a:spcAft>
                <a:spcPts val="0"/>
              </a:spcAft>
              <a:buClr>
                <a:schemeClr val="dk1"/>
              </a:buClr>
              <a:buSzPts val="2800"/>
              <a:buChar char="●"/>
            </a:pPr>
            <a:r>
              <a:rPr lang="en-US" sz="3200" dirty="0"/>
              <a:t>They have been seen as markers of health and fertility, particularly for women</a:t>
            </a:r>
            <a:endParaRPr sz="3200" dirty="0"/>
          </a:p>
          <a:p>
            <a:pPr marL="228600" lvl="0" indent="-228600" algn="l" rtl="0">
              <a:lnSpc>
                <a:spcPct val="90000"/>
              </a:lnSpc>
              <a:spcBef>
                <a:spcPts val="1000"/>
              </a:spcBef>
              <a:spcAft>
                <a:spcPts val="1600"/>
              </a:spcAft>
              <a:buClr>
                <a:schemeClr val="dk1"/>
              </a:buClr>
              <a:buSzPts val="2800"/>
              <a:buChar char="●"/>
            </a:pPr>
            <a:r>
              <a:rPr lang="en-US" sz="3200" dirty="0"/>
              <a:t>Toward the end of the 19</a:t>
            </a:r>
            <a:r>
              <a:rPr lang="en-US" sz="3200" baseline="30000" dirty="0"/>
              <a:t>th</a:t>
            </a:r>
            <a:r>
              <a:rPr lang="en-US" sz="3200" dirty="0"/>
              <a:t> century, things start to change, where shape becomes the focus of desire</a:t>
            </a:r>
            <a:endParaRP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A historical review</a:t>
            </a:r>
            <a:endParaRPr/>
          </a:p>
        </p:txBody>
      </p:sp>
      <p:sp>
        <p:nvSpPr>
          <p:cNvPr id="327" name="Google Shape;327;p8"/>
          <p:cNvSpPr txBox="1">
            <a:spLocks noGrp="1"/>
          </p:cNvSpPr>
          <p:nvPr>
            <p:ph type="body" idx="1"/>
          </p:nvPr>
        </p:nvSpPr>
        <p:spPr>
          <a:xfrm>
            <a:off x="1061049" y="1977507"/>
            <a:ext cx="3804356" cy="3593591"/>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1600"/>
              </a:spcAft>
              <a:buClr>
                <a:schemeClr val="dk1"/>
              </a:buClr>
              <a:buSzPts val="2800"/>
              <a:buNone/>
            </a:pPr>
            <a:r>
              <a:rPr lang="en-US" sz="2400" dirty="0">
                <a:latin typeface="Calibri"/>
                <a:ea typeface="Calibri"/>
                <a:cs typeface="Calibri"/>
                <a:sym typeface="Calibri"/>
              </a:rPr>
              <a:t>A</a:t>
            </a:r>
            <a:r>
              <a:rPr lang="en-US" sz="2400" b="0" i="0" dirty="0">
                <a:latin typeface="Calibri"/>
                <a:ea typeface="Calibri"/>
                <a:cs typeface="Calibri"/>
                <a:sym typeface="Calibri"/>
              </a:rPr>
              <a:t>nti-fat attitudes originated not with medical findings, but with Enlightenment-era belief that over-feeding and fatness were evidence of “savagery” and racial inferiority</a:t>
            </a:r>
            <a:endParaRPr sz="2400" dirty="0">
              <a:latin typeface="Calibri"/>
              <a:ea typeface="Calibri"/>
              <a:cs typeface="Calibri"/>
              <a:sym typeface="Calibri"/>
            </a:endParaRPr>
          </a:p>
        </p:txBody>
      </p:sp>
      <p:sp>
        <p:nvSpPr>
          <p:cNvPr id="328" name="Google Shape;328;p8"/>
          <p:cNvSpPr/>
          <p:nvPr/>
        </p:nvSpPr>
        <p:spPr>
          <a:xfrm>
            <a:off x="5621610" y="1567460"/>
            <a:ext cx="749508" cy="681397"/>
          </a:xfrm>
          <a:prstGeom prst="rightArrow">
            <a:avLst>
              <a:gd name="adj1" fmla="val 50000"/>
              <a:gd name="adj2" fmla="val 500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9" name="Google Shape;329;p8"/>
          <p:cNvSpPr/>
          <p:nvPr/>
        </p:nvSpPr>
        <p:spPr>
          <a:xfrm>
            <a:off x="5621610" y="3117869"/>
            <a:ext cx="749508" cy="681397"/>
          </a:xfrm>
          <a:prstGeom prst="rightArrow">
            <a:avLst>
              <a:gd name="adj1" fmla="val 50000"/>
              <a:gd name="adj2" fmla="val 500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0" name="Google Shape;330;p8"/>
          <p:cNvSpPr/>
          <p:nvPr/>
        </p:nvSpPr>
        <p:spPr>
          <a:xfrm>
            <a:off x="5621610" y="4668278"/>
            <a:ext cx="749508" cy="681397"/>
          </a:xfrm>
          <a:prstGeom prst="rightArrow">
            <a:avLst>
              <a:gd name="adj1" fmla="val 50000"/>
              <a:gd name="adj2" fmla="val 50000"/>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1" name="Google Shape;331;p8"/>
          <p:cNvSpPr txBox="1"/>
          <p:nvPr/>
        </p:nvSpPr>
        <p:spPr>
          <a:xfrm>
            <a:off x="7893169" y="6409426"/>
            <a:ext cx="4044505"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bg2"/>
                </a:solidFill>
                <a:latin typeface="Calibri"/>
                <a:ea typeface="Calibri"/>
                <a:cs typeface="Calibri"/>
                <a:sym typeface="Calibri"/>
              </a:rPr>
              <a:t>Strings S. </a:t>
            </a:r>
            <a:r>
              <a:rPr lang="en-US" sz="1800" b="0" i="1" u="none" strike="noStrike" cap="none" dirty="0">
                <a:solidFill>
                  <a:schemeClr val="bg2"/>
                </a:solidFill>
                <a:latin typeface="Calibri"/>
                <a:ea typeface="Calibri"/>
                <a:cs typeface="Calibri"/>
                <a:sym typeface="Calibri"/>
              </a:rPr>
              <a:t>Fearing the Black Body.</a:t>
            </a:r>
            <a:r>
              <a:rPr lang="en-US" sz="1800" b="0" i="0" u="none" strike="noStrike" cap="none" dirty="0">
                <a:solidFill>
                  <a:schemeClr val="bg2"/>
                </a:solidFill>
                <a:latin typeface="Calibri"/>
                <a:ea typeface="Calibri"/>
                <a:cs typeface="Calibri"/>
                <a:sym typeface="Calibri"/>
              </a:rPr>
              <a:t> 2020. </a:t>
            </a:r>
            <a:endParaRPr sz="1400" b="0" i="0" u="none" strike="noStrike" cap="none" dirty="0">
              <a:solidFill>
                <a:schemeClr val="bg2"/>
              </a:solidFill>
              <a:latin typeface="Arial"/>
              <a:ea typeface="Arial"/>
              <a:cs typeface="Arial"/>
              <a:sym typeface="Arial"/>
            </a:endParaRPr>
          </a:p>
        </p:txBody>
      </p:sp>
      <p:sp>
        <p:nvSpPr>
          <p:cNvPr id="332" name="Google Shape;332;p8"/>
          <p:cNvSpPr txBox="1"/>
          <p:nvPr/>
        </p:nvSpPr>
        <p:spPr>
          <a:xfrm>
            <a:off x="6929361" y="1514633"/>
            <a:ext cx="4113024" cy="1325563"/>
          </a:xfrm>
          <a:prstGeom prst="rect">
            <a:avLst/>
          </a:prstGeom>
          <a:noFill/>
          <a:ln>
            <a:noFill/>
          </a:ln>
        </p:spPr>
        <p:txBody>
          <a:bodyPr spcFirstLastPara="1" wrap="square" lIns="91425" tIns="45700" rIns="91425" bIns="45700" anchor="t" anchorCtr="0">
            <a:normAutofit lnSpcReduction="10000"/>
          </a:bodyPr>
          <a:lstStyle/>
          <a:p>
            <a:pPr marL="0" marR="0" lvl="0" indent="0" algn="ctr" rtl="0">
              <a:lnSpc>
                <a:spcPct val="110000"/>
              </a:lnSpc>
              <a:spcBef>
                <a:spcPts val="0"/>
              </a:spcBef>
              <a:spcAft>
                <a:spcPts val="0"/>
              </a:spcAft>
              <a:buClr>
                <a:schemeClr val="dk2"/>
              </a:buClr>
              <a:buSzPts val="1800"/>
              <a:buFont typeface="Arial"/>
              <a:buNone/>
            </a:pPr>
            <a:r>
              <a:rPr lang="en-US" sz="2000" b="0" i="0" u="none" strike="noStrike" cap="none" dirty="0">
                <a:solidFill>
                  <a:schemeClr val="dk1"/>
                </a:solidFill>
                <a:latin typeface="Calibri"/>
                <a:ea typeface="Calibri"/>
                <a:cs typeface="Calibri"/>
                <a:sym typeface="Calibri"/>
              </a:rPr>
              <a:t>Thinness was prized and encouraged through the Anglo-Saxon Protestant faith to denote self-control and godliness </a:t>
            </a:r>
            <a:endParaRPr sz="2000" b="0" i="0" u="none" strike="noStrike" cap="none" dirty="0">
              <a:solidFill>
                <a:srgbClr val="000000"/>
              </a:solidFill>
              <a:sym typeface="Arial"/>
            </a:endParaRPr>
          </a:p>
        </p:txBody>
      </p:sp>
      <p:sp>
        <p:nvSpPr>
          <p:cNvPr id="333" name="Google Shape;333;p8"/>
          <p:cNvSpPr txBox="1"/>
          <p:nvPr/>
        </p:nvSpPr>
        <p:spPr>
          <a:xfrm>
            <a:off x="6997880" y="2989153"/>
            <a:ext cx="4044505" cy="1000551"/>
          </a:xfrm>
          <a:prstGeom prst="rect">
            <a:avLst/>
          </a:prstGeom>
          <a:noFill/>
          <a:ln>
            <a:noFill/>
          </a:ln>
        </p:spPr>
        <p:txBody>
          <a:bodyPr spcFirstLastPara="1" wrap="square" lIns="91425" tIns="45700" rIns="91425" bIns="45700" anchor="t" anchorCtr="0">
            <a:normAutofit fontScale="92500" lnSpcReduction="10000"/>
          </a:bodyPr>
          <a:lstStyle/>
          <a:p>
            <a:pPr marL="0" marR="0" lvl="0" indent="0" algn="ctr" rtl="0">
              <a:lnSpc>
                <a:spcPct val="110000"/>
              </a:lnSpc>
              <a:spcBef>
                <a:spcPts val="0"/>
              </a:spcBef>
              <a:spcAft>
                <a:spcPts val="0"/>
              </a:spcAft>
              <a:buClr>
                <a:schemeClr val="dk2"/>
              </a:buClr>
              <a:buSzPts val="1800"/>
              <a:buFont typeface="Arial"/>
              <a:buNone/>
            </a:pPr>
            <a:r>
              <a:rPr lang="en-US" sz="2000" b="0" i="0" u="none" strike="noStrike" cap="none">
                <a:solidFill>
                  <a:schemeClr val="dk1"/>
                </a:solidFill>
                <a:latin typeface="Calibri"/>
                <a:ea typeface="Calibri"/>
                <a:cs typeface="Calibri"/>
                <a:sym typeface="Calibri"/>
              </a:rPr>
              <a:t>Fatness denoted a new articulation of racial identity due to intermixing during the slave trade</a:t>
            </a:r>
            <a:endParaRPr sz="2000" b="0" i="0" u="none" strike="noStrike" cap="none">
              <a:solidFill>
                <a:srgbClr val="000000"/>
              </a:solidFill>
              <a:sym typeface="Arial"/>
            </a:endParaRPr>
          </a:p>
        </p:txBody>
      </p:sp>
      <p:sp>
        <p:nvSpPr>
          <p:cNvPr id="334" name="Google Shape;334;p8"/>
          <p:cNvSpPr txBox="1"/>
          <p:nvPr/>
        </p:nvSpPr>
        <p:spPr>
          <a:xfrm>
            <a:off x="7127323" y="4612630"/>
            <a:ext cx="3915062" cy="1000551"/>
          </a:xfrm>
          <a:prstGeom prst="rect">
            <a:avLst/>
          </a:prstGeom>
          <a:noFill/>
          <a:ln>
            <a:noFill/>
          </a:ln>
        </p:spPr>
        <p:txBody>
          <a:bodyPr spcFirstLastPara="1" wrap="square" lIns="91425" tIns="45700" rIns="91425" bIns="45700" anchor="t" anchorCtr="0">
            <a:noAutofit/>
          </a:bodyPr>
          <a:lstStyle/>
          <a:p>
            <a:pPr marL="0" marR="0" lvl="0" indent="0" algn="ctr" rtl="0">
              <a:lnSpc>
                <a:spcPct val="110000"/>
              </a:lnSpc>
              <a:spcBef>
                <a:spcPts val="0"/>
              </a:spcBef>
              <a:spcAft>
                <a:spcPts val="0"/>
              </a:spcAft>
              <a:buClr>
                <a:schemeClr val="dk2"/>
              </a:buClr>
              <a:buSzPts val="1800"/>
              <a:buFont typeface="Arial"/>
              <a:buNone/>
            </a:pPr>
            <a:r>
              <a:rPr lang="en-US" sz="2000" b="0" i="0" u="none" strike="noStrike" cap="none">
                <a:solidFill>
                  <a:schemeClr val="dk1"/>
                </a:solidFill>
                <a:latin typeface="Calibri"/>
                <a:ea typeface="Calibri"/>
                <a:cs typeface="Calibri"/>
                <a:sym typeface="Calibri"/>
              </a:rPr>
              <a:t>Fatphobia becomes a direct consequence of the attempt to rule over Black bodies</a:t>
            </a:r>
            <a:endParaRPr sz="2000" b="0" i="0" u="none" strike="noStrike" cap="none">
              <a:solidFill>
                <a:srgbClr val="000000"/>
              </a:solidFil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
                                        </p:tgtEl>
                                        <p:attrNameLst>
                                          <p:attrName>style.visibility</p:attrName>
                                        </p:attrNameLst>
                                      </p:cBhvr>
                                      <p:to>
                                        <p:strVal val="visible"/>
                                      </p:to>
                                    </p:set>
                                    <p:animEffect transition="in" filter="fade">
                                      <p:cBhvr>
                                        <p:cTn id="7" dur="500"/>
                                        <p:tgtEl>
                                          <p:spTgt spid="3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3"/>
                                        </p:tgtEl>
                                        <p:attrNameLst>
                                          <p:attrName>style.visibility</p:attrName>
                                        </p:attrNameLst>
                                      </p:cBhvr>
                                      <p:to>
                                        <p:strVal val="visible"/>
                                      </p:to>
                                    </p:set>
                                    <p:animEffect transition="in" filter="fade">
                                      <p:cBhvr>
                                        <p:cTn id="12" dur="500"/>
                                        <p:tgtEl>
                                          <p:spTgt spid="33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4"/>
                                        </p:tgtEl>
                                        <p:attrNameLst>
                                          <p:attrName>style.visibility</p:attrName>
                                        </p:attrNameLst>
                                      </p:cBhvr>
                                      <p:to>
                                        <p:strVal val="visible"/>
                                      </p:to>
                                    </p:set>
                                    <p:animEffect transition="in" filter="fade">
                                      <p:cBhvr>
                                        <p:cTn id="17" dur="500"/>
                                        <p:tgtEl>
                                          <p:spTgt spid="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Weight Bias is Everywhere</a:t>
            </a:r>
            <a:endParaRPr/>
          </a:p>
        </p:txBody>
      </p:sp>
      <p:sp>
        <p:nvSpPr>
          <p:cNvPr id="308" name="Google Shape;308;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sz="2400" dirty="0"/>
              <a:t>How many times in the past 2 weeks…</a:t>
            </a:r>
            <a:endParaRPr sz="2400" dirty="0"/>
          </a:p>
          <a:p>
            <a:pPr marL="0" lvl="0" indent="0" algn="l" rtl="0">
              <a:lnSpc>
                <a:spcPct val="90000"/>
              </a:lnSpc>
              <a:spcBef>
                <a:spcPts val="0"/>
              </a:spcBef>
              <a:spcAft>
                <a:spcPts val="0"/>
              </a:spcAft>
              <a:buClr>
                <a:schemeClr val="dk1"/>
              </a:buClr>
              <a:buSzPts val="2800"/>
              <a:buNone/>
            </a:pPr>
            <a:endParaRPr sz="2400" dirty="0"/>
          </a:p>
          <a:p>
            <a:pPr marL="228600" lvl="0" indent="-228600" algn="l" rtl="0">
              <a:lnSpc>
                <a:spcPct val="90000"/>
              </a:lnSpc>
              <a:spcBef>
                <a:spcPts val="1000"/>
              </a:spcBef>
              <a:spcAft>
                <a:spcPts val="0"/>
              </a:spcAft>
              <a:buClr>
                <a:schemeClr val="dk1"/>
              </a:buClr>
              <a:buSzPts val="3100"/>
              <a:buChar char="●"/>
            </a:pPr>
            <a:r>
              <a:rPr lang="en-US" sz="2400" dirty="0"/>
              <a:t>Have you heard disparaging comments about people in larger bodies?</a:t>
            </a:r>
            <a:endParaRPr sz="2400" dirty="0"/>
          </a:p>
          <a:p>
            <a:pPr marL="228600" lvl="0" indent="-228600" algn="l" rtl="0">
              <a:lnSpc>
                <a:spcPct val="90000"/>
              </a:lnSpc>
              <a:spcBef>
                <a:spcPts val="1000"/>
              </a:spcBef>
              <a:spcAft>
                <a:spcPts val="0"/>
              </a:spcAft>
              <a:buClr>
                <a:schemeClr val="dk1"/>
              </a:buClr>
              <a:buSzPts val="3100"/>
              <a:buChar char="●"/>
            </a:pPr>
            <a:r>
              <a:rPr lang="en-US" sz="2400" dirty="0"/>
              <a:t>Have you heard a joke that was at the expense of someone in a larger body? </a:t>
            </a:r>
            <a:endParaRPr sz="2400" dirty="0"/>
          </a:p>
          <a:p>
            <a:pPr marL="228600" lvl="0" indent="-228600" algn="l" rtl="0">
              <a:lnSpc>
                <a:spcPct val="90000"/>
              </a:lnSpc>
              <a:spcBef>
                <a:spcPts val="1000"/>
              </a:spcBef>
              <a:spcAft>
                <a:spcPts val="0"/>
              </a:spcAft>
              <a:buClr>
                <a:schemeClr val="dk1"/>
              </a:buClr>
              <a:buSzPts val="3100"/>
              <a:buChar char="●"/>
            </a:pPr>
            <a:r>
              <a:rPr lang="en-US" sz="2400" dirty="0"/>
              <a:t>Have you seen media/news glorifying thinness and vilifying fatness?</a:t>
            </a:r>
            <a:endParaRPr sz="2400" dirty="0"/>
          </a:p>
          <a:p>
            <a:pPr marL="228600" lvl="0" indent="-228600" algn="l" rtl="0">
              <a:lnSpc>
                <a:spcPct val="90000"/>
              </a:lnSpc>
              <a:spcBef>
                <a:spcPts val="1000"/>
              </a:spcBef>
              <a:spcAft>
                <a:spcPts val="0"/>
              </a:spcAft>
              <a:buClr>
                <a:schemeClr val="dk1"/>
              </a:buClr>
              <a:buSzPts val="3100"/>
              <a:buChar char="●"/>
            </a:pPr>
            <a:r>
              <a:rPr lang="en-US" sz="2400" dirty="0"/>
              <a:t>Have you seen news reports of someone experiencing discrimination or violence because of their body size?</a:t>
            </a:r>
            <a:endParaRPr sz="2400" dirty="0"/>
          </a:p>
          <a:p>
            <a:pPr marL="0" lvl="0" indent="0" algn="l" rtl="0">
              <a:lnSpc>
                <a:spcPct val="90000"/>
              </a:lnSpc>
              <a:spcBef>
                <a:spcPts val="1000"/>
              </a:spcBef>
              <a:spcAft>
                <a:spcPts val="1600"/>
              </a:spcAft>
              <a:buClr>
                <a:schemeClr val="dk1"/>
              </a:buClr>
              <a:buSzPts val="28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Weight Bias – Implications </a:t>
            </a:r>
            <a:endParaRPr/>
          </a:p>
        </p:txBody>
      </p:sp>
      <p:sp>
        <p:nvSpPr>
          <p:cNvPr id="314" name="Google Shape;314;p6"/>
          <p:cNvSpPr txBox="1">
            <a:spLocks noGrp="1"/>
          </p:cNvSpPr>
          <p:nvPr>
            <p:ph type="body" idx="1"/>
          </p:nvPr>
        </p:nvSpPr>
        <p:spPr>
          <a:xfrm>
            <a:off x="838200" y="2118350"/>
            <a:ext cx="10515600" cy="43512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100"/>
              <a:buChar char="●"/>
            </a:pPr>
            <a:r>
              <a:rPr lang="en-US" sz="2400" dirty="0"/>
              <a:t>To date, weight or body size is not considered a protected class under federal law</a:t>
            </a:r>
            <a:endParaRPr sz="2400" dirty="0"/>
          </a:p>
          <a:p>
            <a:pPr marL="228600" lvl="0" indent="0" algn="l" rtl="0">
              <a:lnSpc>
                <a:spcPct val="90000"/>
              </a:lnSpc>
              <a:spcBef>
                <a:spcPts val="0"/>
              </a:spcBef>
              <a:spcAft>
                <a:spcPts val="0"/>
              </a:spcAft>
              <a:buSzPts val="1800"/>
              <a:buNone/>
            </a:pPr>
            <a:endParaRPr sz="2400" dirty="0"/>
          </a:p>
          <a:p>
            <a:pPr marL="228600" lvl="0" indent="-228600" algn="l" rtl="0">
              <a:lnSpc>
                <a:spcPct val="90000"/>
              </a:lnSpc>
              <a:spcBef>
                <a:spcPts val="1000"/>
              </a:spcBef>
              <a:spcAft>
                <a:spcPts val="0"/>
              </a:spcAft>
              <a:buClr>
                <a:schemeClr val="dk1"/>
              </a:buClr>
              <a:buSzPts val="3100"/>
              <a:buChar char="●"/>
            </a:pPr>
            <a:r>
              <a:rPr lang="en-US" sz="2400" dirty="0"/>
              <a:t>Up to 30 million people suffer from eating disorders with 13% being over the age of 50</a:t>
            </a:r>
            <a:endParaRPr sz="2400" dirty="0"/>
          </a:p>
          <a:p>
            <a:pPr marL="228600" lvl="0" indent="0" algn="l" rtl="0">
              <a:lnSpc>
                <a:spcPct val="90000"/>
              </a:lnSpc>
              <a:spcBef>
                <a:spcPts val="1000"/>
              </a:spcBef>
              <a:spcAft>
                <a:spcPts val="0"/>
              </a:spcAft>
              <a:buSzPts val="1800"/>
              <a:buNone/>
            </a:pPr>
            <a:endParaRPr sz="2400" dirty="0"/>
          </a:p>
          <a:p>
            <a:pPr marL="228600" lvl="0" indent="-228600" algn="l" rtl="0">
              <a:lnSpc>
                <a:spcPct val="90000"/>
              </a:lnSpc>
              <a:spcBef>
                <a:spcPts val="1000"/>
              </a:spcBef>
              <a:spcAft>
                <a:spcPts val="1600"/>
              </a:spcAft>
              <a:buClr>
                <a:schemeClr val="dk1"/>
              </a:buClr>
              <a:buSzPts val="3100"/>
              <a:buChar char="●"/>
            </a:pPr>
            <a:r>
              <a:rPr lang="en-US" sz="2400" dirty="0"/>
              <a:t>Weight stigma and fat shaming are openly accepted and celebrated in public spaces with no exception made for the workplace</a:t>
            </a:r>
            <a:endParaRPr sz="2400" dirty="0"/>
          </a:p>
        </p:txBody>
      </p:sp>
      <p:sp>
        <p:nvSpPr>
          <p:cNvPr id="315" name="Google Shape;315;p6"/>
          <p:cNvSpPr txBox="1"/>
          <p:nvPr/>
        </p:nvSpPr>
        <p:spPr>
          <a:xfrm>
            <a:off x="2970153" y="5611668"/>
            <a:ext cx="8929500" cy="95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Calibri"/>
              <a:buNone/>
            </a:pPr>
            <a:r>
              <a:rPr lang="en-US" sz="14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http://cswd.org/the-law</a:t>
            </a:r>
            <a:r>
              <a:rPr lang="en-US" sz="14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400"/>
              <a:buFont typeface="Calibri"/>
              <a:buNone/>
            </a:pPr>
            <a:r>
              <a:rPr lang="en-US" sz="1400" b="0" i="0" u="sng" strike="noStrike" cap="none">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https://anad.org/education-and-awareness/about-eating-disorders/eating-disorders-statistics/</a:t>
            </a:r>
            <a:endParaRPr sz="1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400"/>
              <a:buFont typeface="Calibri"/>
              <a:buNone/>
            </a:pPr>
            <a:r>
              <a:rPr lang="en-US" sz="1400" b="0" i="0" u="none" strike="noStrike" cap="none">
                <a:solidFill>
                  <a:schemeClr val="dk1"/>
                </a:solidFill>
                <a:latin typeface="Calibri"/>
                <a:ea typeface="Calibri"/>
                <a:cs typeface="Calibri"/>
                <a:sym typeface="Calibri"/>
              </a:rPr>
              <a:t>Obesity Stigma: Important Considerations for Public Health (</a:t>
            </a:r>
            <a:r>
              <a:rPr lang="en-US" sz="1400" b="0" i="0" u="sng" strike="noStrike" cap="none">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https://www.ncbi.nlm.nih.gov/pmc/articles/PMC2866597/</a:t>
            </a:r>
            <a:r>
              <a:rPr lang="en-US" sz="14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400"/>
              <a:buFont typeface="Calibri"/>
              <a:buNone/>
            </a:pPr>
            <a:r>
              <a:rPr lang="en-US" sz="1400" b="0" i="0" u="sng" strike="noStrike" cap="none">
                <a:solidFill>
                  <a:schemeClr val="dk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https://www.cdc.gov/ncbddd/disabilityandhealth/disability-barriers.html</a:t>
            </a:r>
            <a:endParaRPr sz="14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44C3EB-4ED0-F8BF-6E7D-EE335ABFDC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027F71-DA76-A871-E146-FCE9CB5DE030}"/>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Weight bias and stigma</a:t>
            </a:r>
          </a:p>
        </p:txBody>
      </p:sp>
      <p:graphicFrame>
        <p:nvGraphicFramePr>
          <p:cNvPr id="5" name="Content Placeholder 4">
            <a:extLst>
              <a:ext uri="{FF2B5EF4-FFF2-40B4-BE49-F238E27FC236}">
                <a16:creationId xmlns:a16="http://schemas.microsoft.com/office/drawing/2014/main" id="{269E181E-E2B2-8AD6-1961-1EAEEC540993}"/>
              </a:ext>
            </a:extLst>
          </p:cNvPr>
          <p:cNvGraphicFramePr>
            <a:graphicFrameLocks noGrp="1"/>
          </p:cNvGraphicFramePr>
          <p:nvPr>
            <p:ph idx="1"/>
          </p:nvPr>
        </p:nvGraphicFramePr>
        <p:xfrm>
          <a:off x="2048879" y="3571747"/>
          <a:ext cx="8501891" cy="2436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90CCEF4C-603A-F289-FB17-5D6A6B14B75E}"/>
              </a:ext>
            </a:extLst>
          </p:cNvPr>
          <p:cNvSpPr txBox="1"/>
          <p:nvPr/>
        </p:nvSpPr>
        <p:spPr>
          <a:xfrm>
            <a:off x="1006515" y="1817077"/>
            <a:ext cx="10372944" cy="2246769"/>
          </a:xfrm>
          <a:prstGeom prst="rect">
            <a:avLst/>
          </a:prstGeom>
          <a:noFill/>
        </p:spPr>
        <p:txBody>
          <a:bodyPr wrap="square" rtlCol="0">
            <a:spAutoFit/>
          </a:bodyPr>
          <a:lstStyle/>
          <a:p>
            <a:r>
              <a:rPr lang="en-US" sz="2800" b="1" dirty="0">
                <a:latin typeface="Calibri" panose="020F0502020204030204" pitchFamily="34" charset="0"/>
                <a:cs typeface="Calibri" panose="020F0502020204030204" pitchFamily="34" charset="0"/>
              </a:rPr>
              <a:t>Weight bias: </a:t>
            </a:r>
            <a:r>
              <a:rPr lang="en-US" sz="2800" dirty="0">
                <a:latin typeface="Calibri" panose="020F0502020204030204" pitchFamily="34" charset="0"/>
                <a:cs typeface="Calibri" panose="020F0502020204030204" pitchFamily="34" charset="0"/>
              </a:rPr>
              <a:t>negative weight-related attitudes, beliefs, assumptions and judgments toward people with higher weight</a:t>
            </a:r>
          </a:p>
          <a:p>
            <a:endParaRPr lang="en-US" sz="2800" dirty="0">
              <a:latin typeface="Calibri" panose="020F0502020204030204" pitchFamily="34" charset="0"/>
              <a:cs typeface="Calibri" panose="020F0502020204030204" pitchFamily="34" charset="0"/>
            </a:endParaRPr>
          </a:p>
          <a:p>
            <a:r>
              <a:rPr lang="en-US" sz="2800" b="1" dirty="0">
                <a:latin typeface="Calibri" panose="020F0502020204030204" pitchFamily="34" charset="0"/>
                <a:cs typeface="Calibri" panose="020F0502020204030204" pitchFamily="34" charset="0"/>
              </a:rPr>
              <a:t>Weight stigma: </a:t>
            </a:r>
            <a:r>
              <a:rPr lang="en-US" sz="2800" dirty="0">
                <a:latin typeface="Calibri" panose="020F0502020204030204" pitchFamily="34" charset="0"/>
                <a:cs typeface="Calibri" panose="020F0502020204030204" pitchFamily="34" charset="0"/>
              </a:rPr>
              <a:t>social devaluation and denigration of individuals because of body weight</a:t>
            </a:r>
          </a:p>
        </p:txBody>
      </p:sp>
      <p:sp>
        <p:nvSpPr>
          <p:cNvPr id="6" name="TextBox 5">
            <a:extLst>
              <a:ext uri="{FF2B5EF4-FFF2-40B4-BE49-F238E27FC236}">
                <a16:creationId xmlns:a16="http://schemas.microsoft.com/office/drawing/2014/main" id="{C2C1ACD4-1030-1FE5-303A-837EC2EE284A}"/>
              </a:ext>
            </a:extLst>
          </p:cNvPr>
          <p:cNvSpPr txBox="1"/>
          <p:nvPr/>
        </p:nvSpPr>
        <p:spPr>
          <a:xfrm>
            <a:off x="7114197" y="6040798"/>
            <a:ext cx="4801571" cy="666977"/>
          </a:xfrm>
          <a:prstGeom prst="rect">
            <a:avLst/>
          </a:prstGeom>
          <a:noFill/>
        </p:spPr>
        <p:txBody>
          <a:bodyPr wrap="none" rtlCol="0">
            <a:spAutoFit/>
          </a:bodyPr>
          <a:lstStyle/>
          <a:p>
            <a:r>
              <a:rPr lang="en-US" sz="1867" dirty="0">
                <a:latin typeface="Calibri" panose="020F0502020204030204" pitchFamily="34" charset="0"/>
                <a:cs typeface="Calibri" panose="020F0502020204030204" pitchFamily="34" charset="0"/>
              </a:rPr>
              <a:t>Washington RL</a:t>
            </a:r>
            <a:r>
              <a:rPr lang="en-US" sz="1867" i="1" dirty="0">
                <a:latin typeface="Calibri" panose="020F0502020204030204" pitchFamily="34" charset="0"/>
                <a:cs typeface="Calibri" panose="020F0502020204030204" pitchFamily="34" charset="0"/>
              </a:rPr>
              <a:t>. </a:t>
            </a:r>
            <a:r>
              <a:rPr lang="en-US" sz="1867" i="1" dirty="0" err="1">
                <a:latin typeface="Calibri" panose="020F0502020204030204" pitchFamily="34" charset="0"/>
                <a:cs typeface="Calibri" panose="020F0502020204030204" pitchFamily="34" charset="0"/>
              </a:rPr>
              <a:t>Prev</a:t>
            </a:r>
            <a:r>
              <a:rPr lang="en-US" sz="1867" i="1" dirty="0">
                <a:latin typeface="Calibri" panose="020F0502020204030204" pitchFamily="34" charset="0"/>
                <a:cs typeface="Calibri" panose="020F0502020204030204" pitchFamily="34" charset="0"/>
              </a:rPr>
              <a:t> Chronic Di</a:t>
            </a:r>
            <a:r>
              <a:rPr lang="en-US" sz="1867" dirty="0">
                <a:latin typeface="Calibri" panose="020F0502020204030204" pitchFamily="34" charset="0"/>
                <a:cs typeface="Calibri" panose="020F0502020204030204" pitchFamily="34" charset="0"/>
              </a:rPr>
              <a:t>s. 2011;8(5):A94</a:t>
            </a:r>
          </a:p>
          <a:p>
            <a:r>
              <a:rPr lang="en-US" sz="1867" dirty="0" err="1">
                <a:latin typeface="Calibri" panose="020F0502020204030204" pitchFamily="34" charset="0"/>
                <a:cs typeface="Calibri" panose="020F0502020204030204" pitchFamily="34" charset="0"/>
              </a:rPr>
              <a:t>Rubino</a:t>
            </a:r>
            <a:r>
              <a:rPr lang="en-US" sz="1867" dirty="0">
                <a:latin typeface="Calibri" panose="020F0502020204030204" pitchFamily="34" charset="0"/>
                <a:cs typeface="Calibri" panose="020F0502020204030204" pitchFamily="34" charset="0"/>
              </a:rPr>
              <a:t> F et al. </a:t>
            </a:r>
            <a:r>
              <a:rPr lang="en-US" sz="1867" i="1" dirty="0">
                <a:latin typeface="Calibri" panose="020F0502020204030204" pitchFamily="34" charset="0"/>
                <a:cs typeface="Calibri" panose="020F0502020204030204" pitchFamily="34" charset="0"/>
              </a:rPr>
              <a:t>Nature Med</a:t>
            </a:r>
            <a:r>
              <a:rPr lang="en-US" sz="1867" dirty="0">
                <a:latin typeface="Calibri" panose="020F0502020204030204" pitchFamily="34" charset="0"/>
                <a:cs typeface="Calibri" panose="020F0502020204030204" pitchFamily="34" charset="0"/>
              </a:rPr>
              <a:t>. 2020;26:485-497</a:t>
            </a:r>
          </a:p>
        </p:txBody>
      </p:sp>
    </p:spTree>
    <p:extLst>
      <p:ext uri="{BB962C8B-B14F-4D97-AF65-F5344CB8AC3E}">
        <p14:creationId xmlns:p14="http://schemas.microsoft.com/office/powerpoint/2010/main" val="1372999043"/>
      </p:ext>
    </p:extLst>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48978FD76C5A4FBE1B32C501F8FC88" ma:contentTypeVersion="17" ma:contentTypeDescription="Create a new document." ma:contentTypeScope="" ma:versionID="708c910a70887a4a99f8b67706587dc6">
  <xsd:schema xmlns:xsd="http://www.w3.org/2001/XMLSchema" xmlns:xs="http://www.w3.org/2001/XMLSchema" xmlns:p="http://schemas.microsoft.com/office/2006/metadata/properties" xmlns:ns2="35dab48a-e2c4-4028-ba67-19a1f1b4b8c7" xmlns:ns3="7d2e1451-08d6-4fd6-afba-a625a088b07a" targetNamespace="http://schemas.microsoft.com/office/2006/metadata/properties" ma:root="true" ma:fieldsID="d826f26a4ddf9fd24fe5f6ec1a443075" ns2:_="" ns3:_="">
    <xsd:import namespace="35dab48a-e2c4-4028-ba67-19a1f1b4b8c7"/>
    <xsd:import namespace="7d2e1451-08d6-4fd6-afba-a625a088b0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Statu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WorkflowStep" minOccurs="0"/>
                <xsd:element ref="ns2:MediaServiceLocation" minOccurs="0"/>
                <xsd:element ref="ns3:SharedWithUsers" minOccurs="0"/>
                <xsd:element ref="ns3:SharedWithDetails" minOccurs="0"/>
                <xsd:element ref="ns2: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dab48a-e2c4-4028-ba67-19a1f1b4b8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Status" ma:index="12" nillable="true" ma:displayName="Status" ma:description="File migration status" ma:format="Dropdown" ma:internalName="Status">
      <xsd:simpleType>
        <xsd:restriction base="dms:Text">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cda1ba52-7d3b-4811-9808-5c9985ea5130"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WorkflowStep" ma:index="19" nillable="true" ma:displayName="Workflow Step" ma:description="The process relates to submissions at the following workflow step." ma:format="Dropdown" ma:internalName="WorkflowStep">
      <xsd:simpleType>
        <xsd:restriction base="dms:Choice">
          <xsd:enumeration value="Screening"/>
          <xsd:enumeration value="Peer Review"/>
          <xsd:enumeration value="Summary"/>
          <xsd:enumeration value="Preproduction"/>
          <xsd:enumeration value="Copyediting"/>
        </xsd:restriction>
      </xsd:simpleType>
    </xsd:element>
    <xsd:element name="MediaServiceLocation" ma:index="20" nillable="true" ma:displayName="Location" ma:indexed="true" ma:internalName="MediaServiceLocation" ma:readOnly="true">
      <xsd:simpleType>
        <xsd:restriction base="dms:Text"/>
      </xsd:simpleType>
    </xsd:element>
    <xsd:element name="Details" ma:index="23" nillable="true" ma:displayName="Details" ma:format="Dropdown" ma:internalName="Details">
      <xsd:simpleType>
        <xsd:restriction base="dms:Note">
          <xsd:maxLength value="255"/>
        </xsd:restrictio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2e1451-08d6-4fd6-afba-a625a088b07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3a615f98-37e7-4a89-9b8a-052ff78f1e37}" ma:internalName="TaxCatchAll" ma:showField="CatchAllData" ma:web="7d2e1451-08d6-4fd6-afba-a625a088b07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83B4F2-171B-4BAD-8F3B-B900C3D0BE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dab48a-e2c4-4028-ba67-19a1f1b4b8c7"/>
    <ds:schemaRef ds:uri="7d2e1451-08d6-4fd6-afba-a625a088b0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42A53D-81D7-4965-BA5A-3E3B70CFED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1151</TotalTime>
  <Words>6135</Words>
  <Application>Microsoft Office PowerPoint</Application>
  <PresentationFormat>Widescreen</PresentationFormat>
  <Paragraphs>495</Paragraphs>
  <Slides>37</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Nunito</vt:lpstr>
      <vt:lpstr>Maven Pro</vt:lpstr>
      <vt:lpstr>Calibri</vt:lpstr>
      <vt:lpstr>Momentum</vt:lpstr>
      <vt:lpstr>The Importance of Understanding Body Diversity</vt:lpstr>
      <vt:lpstr>Speaker expertise and positionality</vt:lpstr>
      <vt:lpstr>Trigger Warning: </vt:lpstr>
      <vt:lpstr>Roadmap</vt:lpstr>
      <vt:lpstr>A historical review</vt:lpstr>
      <vt:lpstr>A historical review</vt:lpstr>
      <vt:lpstr>Weight Bias is Everywhere</vt:lpstr>
      <vt:lpstr>Weight Bias – Implications </vt:lpstr>
      <vt:lpstr>Weight bias and stigma</vt:lpstr>
      <vt:lpstr>The weight-centered health paradigm (WCHP)</vt:lpstr>
      <vt:lpstr>PowerPoint Presentation</vt:lpstr>
      <vt:lpstr>Where Does the Disdain for Certain Bodies Come From?</vt:lpstr>
      <vt:lpstr>BMI and mortality </vt:lpstr>
      <vt:lpstr>The “obesity paradox”</vt:lpstr>
      <vt:lpstr>Pathologizing obesity</vt:lpstr>
      <vt:lpstr>Weight bias in healthcare</vt:lpstr>
      <vt:lpstr>Weight bias and medical students</vt:lpstr>
      <vt:lpstr>Harms of the WCHP</vt:lpstr>
      <vt:lpstr>What’s an Alternative? Let’s Talk Body Diversity &amp; Acceptance</vt:lpstr>
      <vt:lpstr>Why is Body Diversity Important?</vt:lpstr>
      <vt:lpstr>Body Diversity Best Practices</vt:lpstr>
      <vt:lpstr>Learn About Alternative Approaches</vt:lpstr>
      <vt:lpstr>Let’s Unpack…</vt:lpstr>
      <vt:lpstr>Understanding Your Patients’ Body Journey - Presence 5 Intervention for Healthcare</vt:lpstr>
      <vt:lpstr>Weight-Inclusive Care: Reducing healthcare-related weight stigma</vt:lpstr>
      <vt:lpstr>Self-reflection</vt:lpstr>
      <vt:lpstr>Body Diversity &amp; Body Acceptance</vt:lpstr>
      <vt:lpstr>Weight-inclusive care</vt:lpstr>
      <vt:lpstr>Weight-inclusive care</vt:lpstr>
      <vt:lpstr>Weight-inclusive care</vt:lpstr>
      <vt:lpstr>Words matter</vt:lpstr>
      <vt:lpstr>How to bring up the topic of weight</vt:lpstr>
      <vt:lpstr>Screening for disordered eating</vt:lpstr>
      <vt:lpstr>How to talk about weight loss</vt:lpstr>
      <vt:lpstr>ACLM – 6 pillars</vt:lpstr>
      <vt:lpstr>Health at Every Size (HAES®)</vt:lpstr>
      <vt:lpstr>Summary: Weight inclusive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Understanding Body Diversity</dc:title>
  <dc:creator>Dalla Piazza, Michelle</dc:creator>
  <cp:lastModifiedBy>Sergent, Michelle Lynn</cp:lastModifiedBy>
  <cp:revision>4</cp:revision>
  <dcterms:created xsi:type="dcterms:W3CDTF">2022-11-08T15:58:35Z</dcterms:created>
  <dcterms:modified xsi:type="dcterms:W3CDTF">2025-02-19T14:22:32Z</dcterms:modified>
</cp:coreProperties>
</file>